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 id="2147483696" r:id="rId5"/>
    <p:sldMasterId id="2147483700" r:id="rId6"/>
  </p:sldMasterIdLst>
  <p:notesMasterIdLst>
    <p:notesMasterId r:id="rId42"/>
  </p:notesMasterIdLst>
  <p:handoutMasterIdLst>
    <p:handoutMasterId r:id="rId43"/>
  </p:handoutMasterIdLst>
  <p:sldIdLst>
    <p:sldId id="613" r:id="rId7"/>
    <p:sldId id="614" r:id="rId8"/>
    <p:sldId id="266" r:id="rId9"/>
    <p:sldId id="616" r:id="rId10"/>
    <p:sldId id="305" r:id="rId11"/>
    <p:sldId id="311" r:id="rId12"/>
    <p:sldId id="619" r:id="rId13"/>
    <p:sldId id="620" r:id="rId14"/>
    <p:sldId id="621" r:id="rId15"/>
    <p:sldId id="622" r:id="rId16"/>
    <p:sldId id="623" r:id="rId17"/>
    <p:sldId id="624" r:id="rId18"/>
    <p:sldId id="625" r:id="rId19"/>
    <p:sldId id="626" r:id="rId20"/>
    <p:sldId id="627" r:id="rId21"/>
    <p:sldId id="643" r:id="rId22"/>
    <p:sldId id="628" r:id="rId23"/>
    <p:sldId id="629" r:id="rId24"/>
    <p:sldId id="630" r:id="rId25"/>
    <p:sldId id="631" r:id="rId26"/>
    <p:sldId id="644" r:id="rId27"/>
    <p:sldId id="645" r:id="rId28"/>
    <p:sldId id="638" r:id="rId29"/>
    <p:sldId id="639" r:id="rId30"/>
    <p:sldId id="640" r:id="rId31"/>
    <p:sldId id="641" r:id="rId32"/>
    <p:sldId id="642" r:id="rId33"/>
    <p:sldId id="632" r:id="rId34"/>
    <p:sldId id="633" r:id="rId35"/>
    <p:sldId id="634" r:id="rId36"/>
    <p:sldId id="635" r:id="rId37"/>
    <p:sldId id="636" r:id="rId38"/>
    <p:sldId id="637" r:id="rId39"/>
    <p:sldId id="646" r:id="rId40"/>
    <p:sldId id="64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0" autoAdjust="0"/>
    <p:restoredTop sz="77764" autoAdjust="0"/>
  </p:normalViewPr>
  <p:slideViewPr>
    <p:cSldViewPr snapToGrid="0">
      <p:cViewPr varScale="1">
        <p:scale>
          <a:sx n="98" d="100"/>
          <a:sy n="98" d="100"/>
        </p:scale>
        <p:origin x="594" y="96"/>
      </p:cViewPr>
      <p:guideLst/>
    </p:cSldViewPr>
  </p:slideViewPr>
  <p:notesTextViewPr>
    <p:cViewPr>
      <p:scale>
        <a:sx n="1" d="1"/>
        <a:sy n="1" d="1"/>
      </p:scale>
      <p:origin x="0" y="0"/>
    </p:cViewPr>
  </p:notesTextViewPr>
  <p:notesViewPr>
    <p:cSldViewPr snapToGrid="0">
      <p:cViewPr varScale="1">
        <p:scale>
          <a:sx n="75" d="100"/>
          <a:sy n="75" d="100"/>
        </p:scale>
        <p:origin x="373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0D274D-A312-4FF0-8E34-CEACDEC1A7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A88D6C-C67B-47DA-BDFC-E8CE72A0F9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48D0B3-5EC7-43B9-8552-D63179877415}" type="datetimeFigureOut">
              <a:rPr lang="en-US" smtClean="0"/>
              <a:t>3/28/2024</a:t>
            </a:fld>
            <a:endParaRPr lang="en-US"/>
          </a:p>
        </p:txBody>
      </p:sp>
      <p:sp>
        <p:nvSpPr>
          <p:cNvPr id="4" name="Footer Placeholder 3">
            <a:extLst>
              <a:ext uri="{FF2B5EF4-FFF2-40B4-BE49-F238E27FC236}">
                <a16:creationId xmlns:a16="http://schemas.microsoft.com/office/drawing/2014/main" id="{0DE1C9F0-6F40-4315-BEF9-46937ED9E6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z="1200" dirty="0">
                <a:solidFill>
                  <a:schemeClr val="bg2">
                    <a:lumMod val="65000"/>
                  </a:schemeClr>
                </a:solidFill>
              </a:rPr>
              <a:t>© 2021 Streamline Health, Inc. All Rights Reserved. Proprietary &amp; Confidential.</a:t>
            </a:r>
          </a:p>
        </p:txBody>
      </p:sp>
      <p:sp>
        <p:nvSpPr>
          <p:cNvPr id="5" name="Slide Number Placeholder 4">
            <a:extLst>
              <a:ext uri="{FF2B5EF4-FFF2-40B4-BE49-F238E27FC236}">
                <a16:creationId xmlns:a16="http://schemas.microsoft.com/office/drawing/2014/main" id="{CA1EA98C-6087-41CC-BB45-FCF964D9A6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2EC7A-8B24-4D02-9DAF-072ED3116ED7}" type="slidenum">
              <a:rPr lang="en-US" smtClean="0"/>
              <a:t>‹#›</a:t>
            </a:fld>
            <a:endParaRPr lang="en-US"/>
          </a:p>
        </p:txBody>
      </p:sp>
    </p:spTree>
    <p:extLst>
      <p:ext uri="{BB962C8B-B14F-4D97-AF65-F5344CB8AC3E}">
        <p14:creationId xmlns:p14="http://schemas.microsoft.com/office/powerpoint/2010/main" val="2217597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D3730-BF13-4711-A553-AE48784474F7}"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33375-49F0-4A69-B410-FC712A946D53}" type="slidenum">
              <a:rPr lang="en-US" smtClean="0"/>
              <a:t>‹#›</a:t>
            </a:fld>
            <a:endParaRPr lang="en-US"/>
          </a:p>
        </p:txBody>
      </p:sp>
    </p:spTree>
    <p:extLst>
      <p:ext uri="{BB962C8B-B14F-4D97-AF65-F5344CB8AC3E}">
        <p14:creationId xmlns:p14="http://schemas.microsoft.com/office/powerpoint/2010/main" val="356971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333375-49F0-4A69-B410-FC712A946D53}" type="slidenum">
              <a:rPr lang="en-US" smtClean="0"/>
              <a:t>1</a:t>
            </a:fld>
            <a:endParaRPr lang="en-US"/>
          </a:p>
        </p:txBody>
      </p:sp>
    </p:spTree>
    <p:extLst>
      <p:ext uri="{BB962C8B-B14F-4D97-AF65-F5344CB8AC3E}">
        <p14:creationId xmlns:p14="http://schemas.microsoft.com/office/powerpoint/2010/main" val="363960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your Home Screen will contain all the </a:t>
            </a:r>
            <a:r>
              <a:rPr lang="en-US" dirty="0" err="1">
                <a:cs typeface="Calibri"/>
              </a:rPr>
              <a:t>workpools</a:t>
            </a:r>
            <a:r>
              <a:rPr lang="en-US" dirty="0">
                <a:cs typeface="Calibri"/>
              </a:rPr>
              <a:t> that you have available for selection.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If you click on the work pool, you will open the </a:t>
            </a:r>
            <a:r>
              <a:rPr lang="en-US" dirty="0" err="1">
                <a:cs typeface="Calibri"/>
              </a:rPr>
              <a:t>Workpool</a:t>
            </a:r>
            <a:r>
              <a:rPr lang="en-US" dirty="0">
                <a:cs typeface="Calibri"/>
              </a:rPr>
              <a:t> Detail screen.  This view displays all of the encounters within the work pool. </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9333375-49F0-4A69-B410-FC712A946D53}" type="slidenum">
              <a:rPr lang="en-US" smtClean="0"/>
              <a:t>11</a:t>
            </a:fld>
            <a:endParaRPr lang="en-US"/>
          </a:p>
        </p:txBody>
      </p:sp>
    </p:spTree>
    <p:extLst>
      <p:ext uri="{BB962C8B-B14F-4D97-AF65-F5344CB8AC3E}">
        <p14:creationId xmlns:p14="http://schemas.microsoft.com/office/powerpoint/2010/main" val="68278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Within each work pool, encounters can be worked by clicking on the encounter number.  Each column can be sorted by clicking on the column names.  The columns can also be filtered by clicking on the ellipses on each header.</a:t>
            </a:r>
          </a:p>
          <a:p>
            <a:endParaRPr lang="en-US" dirty="0">
              <a:cs typeface="Calibri"/>
            </a:endParaRPr>
          </a:p>
          <a:p>
            <a:r>
              <a:rPr lang="en-US" dirty="0">
                <a:cs typeface="Calibri"/>
              </a:rPr>
              <a:t>You will also have the ability to save any filter or sort in order to customize your work pool view.</a:t>
            </a:r>
          </a:p>
          <a:p>
            <a:endParaRPr lang="en-US" dirty="0">
              <a:cs typeface="Calibri"/>
            </a:endParaRPr>
          </a:p>
          <a:p>
            <a:r>
              <a:rPr lang="en-US" dirty="0">
                <a:cs typeface="Calibri"/>
              </a:rPr>
              <a:t>You can click on any encounter number and it will open the Audit Details page</a:t>
            </a:r>
          </a:p>
        </p:txBody>
      </p:sp>
      <p:sp>
        <p:nvSpPr>
          <p:cNvPr id="4" name="Slide Number Placeholder 3"/>
          <p:cNvSpPr>
            <a:spLocks noGrp="1"/>
          </p:cNvSpPr>
          <p:nvPr>
            <p:ph type="sldNum" sz="quarter" idx="5"/>
          </p:nvPr>
        </p:nvSpPr>
        <p:spPr/>
        <p:txBody>
          <a:bodyPr/>
          <a:lstStyle/>
          <a:p>
            <a:fld id="{89333375-49F0-4A69-B410-FC712A946D53}" type="slidenum">
              <a:rPr lang="en-US" smtClean="0"/>
              <a:t>12</a:t>
            </a:fld>
            <a:endParaRPr lang="en-US"/>
          </a:p>
        </p:txBody>
      </p:sp>
    </p:spTree>
    <p:extLst>
      <p:ext uri="{BB962C8B-B14F-4D97-AF65-F5344CB8AC3E}">
        <p14:creationId xmlns:p14="http://schemas.microsoft.com/office/powerpoint/2010/main" val="387343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you click into an encounter, the </a:t>
            </a:r>
            <a:r>
              <a:rPr lang="en-US" dirty="0" err="1">
                <a:cs typeface="Calibri"/>
              </a:rPr>
              <a:t>eValuator</a:t>
            </a:r>
            <a:r>
              <a:rPr lang="en-US" dirty="0">
                <a:cs typeface="Calibri"/>
              </a:rPr>
              <a:t> Advice Window will display.  This window contains information related to the name of the rule that fired, the requires further review percentage (likelihood of error) and the advice narrative.  The advice should be carefully reviewed before closing the window as this advice contains the recommended action to take regarding the review of the codes on the encounter.  </a:t>
            </a:r>
          </a:p>
          <a:p>
            <a:endParaRPr lang="en-US" dirty="0">
              <a:cs typeface="Calibri"/>
            </a:endParaRPr>
          </a:p>
          <a:p>
            <a:r>
              <a:rPr lang="en-US" dirty="0">
                <a:cs typeface="Calibri"/>
              </a:rPr>
              <a:t>It is important to note that the rules will not result in a change in coding 100% of the time.  They are meant to be guidance.  The narrative advice will help guide you in the right direction and explain why the encounter was held from billing.</a:t>
            </a:r>
          </a:p>
          <a:p>
            <a:endParaRPr lang="en-US" dirty="0">
              <a:cs typeface="Calibri"/>
            </a:endParaRPr>
          </a:p>
          <a:p>
            <a:r>
              <a:rPr lang="en-US" dirty="0">
                <a:cs typeface="Calibri"/>
              </a:rPr>
              <a:t>If applicable, a </a:t>
            </a:r>
            <a:r>
              <a:rPr lang="en-US" dirty="0" err="1">
                <a:cs typeface="Calibri"/>
              </a:rPr>
              <a:t>TruCode</a:t>
            </a:r>
            <a:r>
              <a:rPr lang="en-US" dirty="0">
                <a:cs typeface="Calibri"/>
              </a:rPr>
              <a:t> Edits window will appear in the upper right portion of the screen.  These edits should be reviewed for any needed updates to the encounter.  Please note though, the </a:t>
            </a:r>
            <a:r>
              <a:rPr lang="en-US" dirty="0" err="1">
                <a:cs typeface="Calibri"/>
              </a:rPr>
              <a:t>TruCode</a:t>
            </a:r>
            <a:r>
              <a:rPr lang="en-US" dirty="0">
                <a:cs typeface="Calibri"/>
              </a:rPr>
              <a:t> edits are not related to the </a:t>
            </a:r>
            <a:r>
              <a:rPr lang="en-US" dirty="0" err="1">
                <a:cs typeface="Calibri"/>
              </a:rPr>
              <a:t>eValuator</a:t>
            </a:r>
            <a:r>
              <a:rPr lang="en-US" dirty="0">
                <a:cs typeface="Calibri"/>
              </a:rPr>
              <a:t> rules.  There are for additional information only.</a:t>
            </a:r>
          </a:p>
        </p:txBody>
      </p:sp>
      <p:sp>
        <p:nvSpPr>
          <p:cNvPr id="4" name="Slide Number Placeholder 3"/>
          <p:cNvSpPr>
            <a:spLocks noGrp="1"/>
          </p:cNvSpPr>
          <p:nvPr>
            <p:ph type="sldNum" sz="quarter" idx="5"/>
          </p:nvPr>
        </p:nvSpPr>
        <p:spPr/>
        <p:txBody>
          <a:bodyPr/>
          <a:lstStyle/>
          <a:p>
            <a:fld id="{89333375-49F0-4A69-B410-FC712A946D53}" type="slidenum">
              <a:rPr lang="en-US" smtClean="0"/>
              <a:t>13</a:t>
            </a:fld>
            <a:endParaRPr lang="en-US"/>
          </a:p>
        </p:txBody>
      </p:sp>
    </p:spTree>
    <p:extLst>
      <p:ext uri="{BB962C8B-B14F-4D97-AF65-F5344CB8AC3E}">
        <p14:creationId xmlns:p14="http://schemas.microsoft.com/office/powerpoint/2010/main" val="2796784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the rule and rule advice has been reviewed, you will review the diagnosis and procedure code sections, as appropriate based on the rule advice.  In this example, the rule advice indicates that the E/M code may be </a:t>
            </a:r>
            <a:r>
              <a:rPr lang="en-US" dirty="0" err="1">
                <a:cs typeface="Calibri"/>
              </a:rPr>
              <a:t>undercoded</a:t>
            </a:r>
            <a:r>
              <a:rPr lang="en-US" dirty="0">
                <a:cs typeface="Calibri"/>
              </a:rPr>
              <a:t>.  The chart will be reviewed for documentation to support any correction of the E/M code.  If the support is found, then the code would be corrected in the procedure section.  </a:t>
            </a:r>
          </a:p>
          <a:p>
            <a:endParaRPr lang="en-US" dirty="0">
              <a:cs typeface="Calibri"/>
            </a:endParaRPr>
          </a:p>
          <a:p>
            <a:r>
              <a:rPr lang="en-US" dirty="0">
                <a:cs typeface="Calibri"/>
              </a:rPr>
              <a:t>As a side note, there is an E/M calculator that is built in </a:t>
            </a:r>
            <a:r>
              <a:rPr lang="en-US" dirty="0" err="1">
                <a:cs typeface="Calibri"/>
              </a:rPr>
              <a:t>eValuator</a:t>
            </a:r>
            <a:r>
              <a:rPr lang="en-US" dirty="0">
                <a:cs typeface="Calibri"/>
              </a:rPr>
              <a:t> that will assist in auditing E/M services.  We will be discussing the calculator later in this presentation.</a:t>
            </a:r>
          </a:p>
        </p:txBody>
      </p:sp>
      <p:sp>
        <p:nvSpPr>
          <p:cNvPr id="4" name="Slide Number Placeholder 3"/>
          <p:cNvSpPr>
            <a:spLocks noGrp="1"/>
          </p:cNvSpPr>
          <p:nvPr>
            <p:ph type="sldNum" sz="quarter" idx="5"/>
          </p:nvPr>
        </p:nvSpPr>
        <p:spPr/>
        <p:txBody>
          <a:bodyPr/>
          <a:lstStyle/>
          <a:p>
            <a:fld id="{89333375-49F0-4A69-B410-FC712A946D53}" type="slidenum">
              <a:rPr lang="en-US" smtClean="0"/>
              <a:t>14</a:t>
            </a:fld>
            <a:endParaRPr lang="en-US"/>
          </a:p>
        </p:txBody>
      </p:sp>
    </p:spTree>
    <p:extLst>
      <p:ext uri="{BB962C8B-B14F-4D97-AF65-F5344CB8AC3E}">
        <p14:creationId xmlns:p14="http://schemas.microsoft.com/office/powerpoint/2010/main" val="51741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Any changes that are necessary can be made on the Audit Detail Screen.  Codes can be added, changed or </a:t>
            </a:r>
            <a:r>
              <a:rPr lang="en-US" dirty="0" err="1">
                <a:cs typeface="Calibri"/>
              </a:rPr>
              <a:t>resequenced</a:t>
            </a:r>
            <a:r>
              <a:rPr lang="en-US" dirty="0">
                <a:cs typeface="Calibri"/>
              </a:rPr>
              <a:t>, as appropriate.  </a:t>
            </a:r>
            <a:endParaRPr lang="en-US" dirty="0"/>
          </a:p>
          <a:p>
            <a:endParaRPr lang="en-US" dirty="0">
              <a:cs typeface="Calibri"/>
            </a:endParaRPr>
          </a:p>
          <a:p>
            <a:r>
              <a:rPr lang="en-US" dirty="0">
                <a:cs typeface="Calibri"/>
              </a:rPr>
              <a:t>The encounter can always be reset if necessary, using the Reset button on the tool bar at the bottom of the screen.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9333375-49F0-4A69-B410-FC712A946D53}" type="slidenum">
              <a:rPr lang="en-US" smtClean="0"/>
              <a:t>15</a:t>
            </a:fld>
            <a:endParaRPr lang="en-US"/>
          </a:p>
        </p:txBody>
      </p:sp>
    </p:spTree>
    <p:extLst>
      <p:ext uri="{BB962C8B-B14F-4D97-AF65-F5344CB8AC3E}">
        <p14:creationId xmlns:p14="http://schemas.microsoft.com/office/powerpoint/2010/main" val="1587405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a coding change is made, a code change reason is assigned.  </a:t>
            </a:r>
            <a:endParaRPr lang="en-US" dirty="0"/>
          </a:p>
          <a:p>
            <a:endParaRPr lang="en-US" dirty="0">
              <a:cs typeface="Calibri"/>
            </a:endParaRPr>
          </a:p>
          <a:p>
            <a:r>
              <a:rPr lang="en-US" dirty="0">
                <a:cs typeface="Calibri"/>
              </a:rPr>
              <a:t>If a code is changed, the change reason will be incorrect code.  If one is added, the change reason will be omitted code. If a code is </a:t>
            </a:r>
            <a:r>
              <a:rPr lang="en-US" dirty="0" err="1">
                <a:cs typeface="Calibri"/>
              </a:rPr>
              <a:t>resequenced</a:t>
            </a:r>
            <a:r>
              <a:rPr lang="en-US" dirty="0">
                <a:cs typeface="Calibri"/>
              </a:rPr>
              <a:t>, that reason will be </a:t>
            </a:r>
            <a:r>
              <a:rPr lang="en-US" dirty="0" err="1">
                <a:cs typeface="Calibri"/>
              </a:rPr>
              <a:t>resequenced</a:t>
            </a:r>
            <a:r>
              <a:rPr lang="en-US" dirty="0">
                <a:cs typeface="Calibri"/>
              </a:rPr>
              <a:t> code. And if a code is removed, the change reason will be unsupported code.  Reporting can be done on all of the change reason codes.</a:t>
            </a:r>
          </a:p>
          <a:p>
            <a:endParaRPr lang="en-US" dirty="0">
              <a:cs typeface="Calibri"/>
            </a:endParaRPr>
          </a:p>
          <a:p>
            <a:r>
              <a:rPr lang="en-US" dirty="0">
                <a:cs typeface="Calibri"/>
              </a:rPr>
              <a:t>One thing to keep in mind,  if a code is incorrect and needs to be changed.  For example, on this slide, Z79.01 was incorrect and the correct code is Z79.02.  If you would remove Z79.01 and then add Z79.02, that would count as two errors – one unsupported and one omitted code.  If you change the Z79.01 to Z79.02, then there would just be one error logged as Incorrect code.</a:t>
            </a:r>
          </a:p>
          <a:p>
            <a:endParaRPr lang="en-US" dirty="0">
              <a:cs typeface="Calibri"/>
            </a:endParaRPr>
          </a:p>
          <a:p>
            <a:r>
              <a:rPr lang="en-US" dirty="0">
                <a:cs typeface="Calibri"/>
              </a:rPr>
              <a:t>If the auditor does not want the code change to count against the coder or provider.  The auditor can click on the code change reason and select Auditor Finding.  The coding change would then not count against the accuracy statistics.  </a:t>
            </a:r>
          </a:p>
        </p:txBody>
      </p:sp>
      <p:sp>
        <p:nvSpPr>
          <p:cNvPr id="4" name="Slide Number Placeholder 3"/>
          <p:cNvSpPr>
            <a:spLocks noGrp="1"/>
          </p:cNvSpPr>
          <p:nvPr>
            <p:ph type="sldNum" sz="quarter" idx="5"/>
          </p:nvPr>
        </p:nvSpPr>
        <p:spPr/>
        <p:txBody>
          <a:bodyPr/>
          <a:lstStyle/>
          <a:p>
            <a:fld id="{89333375-49F0-4A69-B410-FC712A946D53}" type="slidenum">
              <a:rPr lang="en-US" smtClean="0"/>
              <a:t>16</a:t>
            </a:fld>
            <a:endParaRPr lang="en-US"/>
          </a:p>
        </p:txBody>
      </p:sp>
    </p:spTree>
    <p:extLst>
      <p:ext uri="{BB962C8B-B14F-4D97-AF65-F5344CB8AC3E}">
        <p14:creationId xmlns:p14="http://schemas.microsoft.com/office/powerpoint/2010/main" val="483194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the audit is completed for the encounter, click on the Comments button at the bottom of the Audit Detail Screen.   A comments box will open up.  Comments for the Coder related to any changes recommended should be entered here.   Comments can also be made at the procedure or diagnosis level using the comments bubble on each of those line items.  The comment will then be specifically associated with that line item in the Encounter Notes section.</a:t>
            </a:r>
          </a:p>
        </p:txBody>
      </p:sp>
      <p:sp>
        <p:nvSpPr>
          <p:cNvPr id="4" name="Slide Number Placeholder 3"/>
          <p:cNvSpPr>
            <a:spLocks noGrp="1"/>
          </p:cNvSpPr>
          <p:nvPr>
            <p:ph type="sldNum" sz="quarter" idx="5"/>
          </p:nvPr>
        </p:nvSpPr>
        <p:spPr/>
        <p:txBody>
          <a:bodyPr/>
          <a:lstStyle/>
          <a:p>
            <a:fld id="{89333375-49F0-4A69-B410-FC712A946D53}" type="slidenum">
              <a:rPr lang="en-US" smtClean="0"/>
              <a:t>17</a:t>
            </a:fld>
            <a:endParaRPr lang="en-US"/>
          </a:p>
        </p:txBody>
      </p:sp>
    </p:spTree>
    <p:extLst>
      <p:ext uri="{BB962C8B-B14F-4D97-AF65-F5344CB8AC3E}">
        <p14:creationId xmlns:p14="http://schemas.microsoft.com/office/powerpoint/2010/main" val="3437521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 example of different types of comments can be seen on the slide.  </a:t>
            </a:r>
          </a:p>
          <a:p>
            <a:endParaRPr lang="en-US" dirty="0">
              <a:cs typeface="Calibri"/>
            </a:endParaRPr>
          </a:p>
          <a:p>
            <a:r>
              <a:rPr lang="en-US" dirty="0">
                <a:cs typeface="Calibri"/>
              </a:rPr>
              <a:t>The top comment was entered using the comment bubble on the diagnosis line.  You can see how this comment is associated specifically with diagnosis code F32.1.  This method of entering comments is beneficial when there are multiple changes made to an encounter.</a:t>
            </a:r>
            <a:endParaRPr lang="en-US" dirty="0"/>
          </a:p>
          <a:p>
            <a:endParaRPr lang="en-US" dirty="0">
              <a:cs typeface="Calibri"/>
            </a:endParaRPr>
          </a:p>
          <a:p>
            <a:r>
              <a:rPr lang="en-US" dirty="0">
                <a:cs typeface="Calibri"/>
              </a:rPr>
              <a:t>The bottom comment was entered using the Comments button at the bottom of the screen.</a:t>
            </a:r>
          </a:p>
        </p:txBody>
      </p:sp>
      <p:sp>
        <p:nvSpPr>
          <p:cNvPr id="4" name="Slide Number Placeholder 3"/>
          <p:cNvSpPr>
            <a:spLocks noGrp="1"/>
          </p:cNvSpPr>
          <p:nvPr>
            <p:ph type="sldNum" sz="quarter" idx="5"/>
          </p:nvPr>
        </p:nvSpPr>
        <p:spPr/>
        <p:txBody>
          <a:bodyPr/>
          <a:lstStyle/>
          <a:p>
            <a:fld id="{89333375-49F0-4A69-B410-FC712A946D53}" type="slidenum">
              <a:rPr lang="en-US" smtClean="0"/>
              <a:t>18</a:t>
            </a:fld>
            <a:endParaRPr lang="en-US"/>
          </a:p>
        </p:txBody>
      </p:sp>
    </p:spTree>
    <p:extLst>
      <p:ext uri="{BB962C8B-B14F-4D97-AF65-F5344CB8AC3E}">
        <p14:creationId xmlns:p14="http://schemas.microsoft.com/office/powerpoint/2010/main" val="865584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the auditor has no recommendation and would like to release the encounter to billing, then No Change should be clicked.</a:t>
            </a:r>
          </a:p>
          <a:p>
            <a:endParaRPr lang="en-US" dirty="0">
              <a:cs typeface="Calibri"/>
            </a:endParaRPr>
          </a:p>
          <a:p>
            <a:r>
              <a:rPr lang="en-US" dirty="0">
                <a:cs typeface="Calibri"/>
              </a:rPr>
              <a:t>If the auditor has recommendations and would like to move the encounter to the coder stage, then Complete should be clicked.  Clicking on complete will not only move the encounter to the coder stage, but it will also continue to hold the encounter from billing.</a:t>
            </a:r>
          </a:p>
          <a:p>
            <a:endParaRPr lang="en-US" dirty="0">
              <a:cs typeface="Calibri"/>
            </a:endParaRPr>
          </a:p>
          <a:p>
            <a:r>
              <a:rPr lang="en-US" dirty="0">
                <a:cs typeface="Calibri"/>
              </a:rPr>
              <a:t>In summary, No Change moves the encounter to billing and Complete moves the encounter to coder stage.</a:t>
            </a:r>
          </a:p>
        </p:txBody>
      </p:sp>
      <p:sp>
        <p:nvSpPr>
          <p:cNvPr id="4" name="Slide Number Placeholder 3"/>
          <p:cNvSpPr>
            <a:spLocks noGrp="1"/>
          </p:cNvSpPr>
          <p:nvPr>
            <p:ph type="sldNum" sz="quarter" idx="5"/>
          </p:nvPr>
        </p:nvSpPr>
        <p:spPr/>
        <p:txBody>
          <a:bodyPr/>
          <a:lstStyle/>
          <a:p>
            <a:fld id="{89333375-49F0-4A69-B410-FC712A946D53}" type="slidenum">
              <a:rPr lang="en-US" smtClean="0"/>
              <a:t>19</a:t>
            </a:fld>
            <a:endParaRPr lang="en-US"/>
          </a:p>
        </p:txBody>
      </p:sp>
    </p:spTree>
    <p:extLst>
      <p:ext uri="{BB962C8B-B14F-4D97-AF65-F5344CB8AC3E}">
        <p14:creationId xmlns:p14="http://schemas.microsoft.com/office/powerpoint/2010/main" val="2696013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the auditor has completed the encounter, a rule responsibility box will open.  The auditor will assign the rule responsible for the coding change.  </a:t>
            </a:r>
          </a:p>
          <a:p>
            <a:endParaRPr lang="en-US" dirty="0">
              <a:cs typeface="Calibri"/>
            </a:endParaRPr>
          </a:p>
          <a:p>
            <a:r>
              <a:rPr lang="en-US" dirty="0">
                <a:cs typeface="Calibri"/>
              </a:rPr>
              <a:t>Some encounters hit multiple rules and only one rule may apply.  Selecting the appropriate rule that is responsible for coding change is important as it will provide insight to Streamline to help create additional rule-based value.   </a:t>
            </a:r>
          </a:p>
          <a:p>
            <a:endParaRPr lang="en-US" dirty="0">
              <a:cs typeface="Calibri"/>
            </a:endParaRPr>
          </a:p>
          <a:p>
            <a:r>
              <a:rPr lang="en-US" dirty="0">
                <a:cs typeface="Calibri"/>
              </a:rPr>
              <a:t>If the coding change was NOT due to any rule that fired on the encounter, then a brief note on why the change was made should be entered into the Other/Change Unrelated to Rules box.  This information will help Streamline identify additional rule opportunities.</a:t>
            </a:r>
          </a:p>
          <a:p>
            <a:endParaRPr lang="en-US" dirty="0">
              <a:cs typeface="Calibri"/>
            </a:endParaRPr>
          </a:p>
          <a:p>
            <a:r>
              <a:rPr lang="en-US" dirty="0">
                <a:cs typeface="Calibri"/>
              </a:rPr>
              <a:t>Feedback given within this box is reviewed on a regular basis and is extremely important in aiding Streamline to make sure we are providing the most value to your organization through our rules</a:t>
            </a:r>
          </a:p>
        </p:txBody>
      </p:sp>
      <p:sp>
        <p:nvSpPr>
          <p:cNvPr id="4" name="Slide Number Placeholder 3"/>
          <p:cNvSpPr>
            <a:spLocks noGrp="1"/>
          </p:cNvSpPr>
          <p:nvPr>
            <p:ph type="sldNum" sz="quarter" idx="5"/>
          </p:nvPr>
        </p:nvSpPr>
        <p:spPr/>
        <p:txBody>
          <a:bodyPr/>
          <a:lstStyle/>
          <a:p>
            <a:fld id="{89333375-49F0-4A69-B410-FC712A946D53}" type="slidenum">
              <a:rPr lang="en-US" smtClean="0"/>
              <a:t>20</a:t>
            </a:fld>
            <a:endParaRPr lang="en-US"/>
          </a:p>
        </p:txBody>
      </p:sp>
    </p:spTree>
    <p:extLst>
      <p:ext uri="{BB962C8B-B14F-4D97-AF65-F5344CB8AC3E}">
        <p14:creationId xmlns:p14="http://schemas.microsoft.com/office/powerpoint/2010/main" val="242221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During this training we will discuss the following:  </a:t>
            </a:r>
            <a:endParaRPr lang="en-US" dirty="0"/>
          </a:p>
          <a:p>
            <a:r>
              <a:rPr lang="en-US" dirty="0">
                <a:cs typeface="Calibri"/>
              </a:rPr>
              <a:t>We will define the purpose of </a:t>
            </a:r>
            <a:r>
              <a:rPr lang="en-US" dirty="0" err="1">
                <a:cs typeface="Calibri"/>
              </a:rPr>
              <a:t>eValuator</a:t>
            </a:r>
            <a:r>
              <a:rPr lang="en-US" dirty="0">
                <a:cs typeface="Calibri"/>
              </a:rPr>
              <a:t> and describe the value of the automated pre-bill analysis. </a:t>
            </a:r>
          </a:p>
          <a:p>
            <a:r>
              <a:rPr lang="en-US" dirty="0">
                <a:cs typeface="Calibri"/>
              </a:rPr>
              <a:t>We will show you how to recognize the significance of the likelihood of CPT or ICD-10 error.  </a:t>
            </a:r>
          </a:p>
          <a:p>
            <a:r>
              <a:rPr lang="en-US" dirty="0">
                <a:cs typeface="Calibri"/>
              </a:rPr>
              <a:t>We will explain the auditor and the coder workflows.   </a:t>
            </a:r>
          </a:p>
          <a:p>
            <a:r>
              <a:rPr lang="en-US" dirty="0">
                <a:cs typeface="Calibri"/>
              </a:rPr>
              <a:t>And finally we will audit an encounter in </a:t>
            </a:r>
            <a:r>
              <a:rPr lang="en-US" dirty="0" err="1">
                <a:cs typeface="Calibri"/>
              </a:rPr>
              <a:t>eValuator</a:t>
            </a:r>
            <a:r>
              <a:rPr lang="en-US" dirty="0">
                <a:cs typeface="Calibri"/>
              </a:rPr>
              <a:t>.  Including logging into </a:t>
            </a:r>
            <a:r>
              <a:rPr lang="en-US" dirty="0" err="1">
                <a:cs typeface="Calibri"/>
              </a:rPr>
              <a:t>eValuator</a:t>
            </a:r>
            <a:r>
              <a:rPr lang="en-US" dirty="0">
                <a:cs typeface="Calibri"/>
              </a:rPr>
              <a:t>, reviewing the </a:t>
            </a:r>
            <a:r>
              <a:rPr lang="en-US" dirty="0" err="1">
                <a:cs typeface="Calibri"/>
              </a:rPr>
              <a:t>eValuator</a:t>
            </a:r>
            <a:r>
              <a:rPr lang="en-US" dirty="0">
                <a:cs typeface="Calibri"/>
              </a:rPr>
              <a:t> advice and other information, entering comments and completing both the auditor and coder stages.</a:t>
            </a:r>
            <a:endParaRPr lang="en-US" dirty="0"/>
          </a:p>
        </p:txBody>
      </p:sp>
      <p:sp>
        <p:nvSpPr>
          <p:cNvPr id="4" name="Slide Number Placeholder 3"/>
          <p:cNvSpPr>
            <a:spLocks noGrp="1"/>
          </p:cNvSpPr>
          <p:nvPr>
            <p:ph type="sldNum" sz="quarter" idx="5"/>
          </p:nvPr>
        </p:nvSpPr>
        <p:spPr/>
        <p:txBody>
          <a:bodyPr/>
          <a:lstStyle/>
          <a:p>
            <a:fld id="{89333375-49F0-4A69-B410-FC712A946D53}" type="slidenum">
              <a:rPr lang="en-US" smtClean="0"/>
              <a:t>2</a:t>
            </a:fld>
            <a:endParaRPr lang="en-US"/>
          </a:p>
        </p:txBody>
      </p:sp>
    </p:spTree>
    <p:extLst>
      <p:ext uri="{BB962C8B-B14F-4D97-AF65-F5344CB8AC3E}">
        <p14:creationId xmlns:p14="http://schemas.microsoft.com/office/powerpoint/2010/main" val="586674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details each button on the audit toolbar and what they are used for.   </a:t>
            </a:r>
            <a:endParaRPr lang="en-US" dirty="0"/>
          </a:p>
          <a:p>
            <a:endParaRPr lang="en-US" dirty="0">
              <a:cs typeface="Calibri"/>
            </a:endParaRPr>
          </a:p>
          <a:p>
            <a:r>
              <a:rPr lang="en-US" dirty="0">
                <a:cs typeface="Calibri"/>
              </a:rPr>
              <a:t>I will again highlight No Change and Complete.  </a:t>
            </a:r>
          </a:p>
          <a:p>
            <a:endParaRPr lang="en-US" dirty="0">
              <a:cs typeface="Calibri"/>
            </a:endParaRPr>
          </a:p>
          <a:p>
            <a:r>
              <a:rPr lang="en-US" dirty="0">
                <a:cs typeface="Calibri"/>
              </a:rPr>
              <a:t>No Change is to be used when there are no changes on the encounter and it should be released to billing.  </a:t>
            </a:r>
          </a:p>
          <a:p>
            <a:endParaRPr lang="en-US" dirty="0">
              <a:cs typeface="Calibri"/>
            </a:endParaRPr>
          </a:p>
          <a:p>
            <a:r>
              <a:rPr lang="en-US" dirty="0">
                <a:cs typeface="Calibri"/>
              </a:rPr>
              <a:t>Complete is to be used when there is a change recommended on the encounter needs to be sent to Coder stage for review.  </a:t>
            </a:r>
          </a:p>
        </p:txBody>
      </p:sp>
      <p:sp>
        <p:nvSpPr>
          <p:cNvPr id="4" name="Slide Number Placeholder 3"/>
          <p:cNvSpPr>
            <a:spLocks noGrp="1"/>
          </p:cNvSpPr>
          <p:nvPr>
            <p:ph type="sldNum" sz="quarter" idx="5"/>
          </p:nvPr>
        </p:nvSpPr>
        <p:spPr/>
        <p:txBody>
          <a:bodyPr/>
          <a:lstStyle/>
          <a:p>
            <a:fld id="{89333375-49F0-4A69-B410-FC712A946D53}" type="slidenum">
              <a:rPr lang="en-US" smtClean="0"/>
              <a:t>21</a:t>
            </a:fld>
            <a:endParaRPr lang="en-US"/>
          </a:p>
        </p:txBody>
      </p:sp>
    </p:spTree>
    <p:extLst>
      <p:ext uri="{BB962C8B-B14F-4D97-AF65-F5344CB8AC3E}">
        <p14:creationId xmlns:p14="http://schemas.microsoft.com/office/powerpoint/2010/main" val="2147294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gives the detail regarding the icons that are seen within the </a:t>
            </a:r>
            <a:r>
              <a:rPr lang="en-US" dirty="0" err="1">
                <a:cs typeface="Calibri"/>
              </a:rPr>
              <a:t>eValuator</a:t>
            </a:r>
            <a:r>
              <a:rPr lang="en-US" dirty="0">
                <a:cs typeface="Calibri"/>
              </a:rPr>
              <a:t> Audit Details Page</a:t>
            </a:r>
            <a:endParaRPr lang="en-US" dirty="0" err="1">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9333375-49F0-4A69-B410-FC712A946D53}" type="slidenum">
              <a:rPr lang="en-US" smtClean="0"/>
              <a:t>22</a:t>
            </a:fld>
            <a:endParaRPr lang="en-US"/>
          </a:p>
        </p:txBody>
      </p:sp>
    </p:spTree>
    <p:extLst>
      <p:ext uri="{BB962C8B-B14F-4D97-AF65-F5344CB8AC3E}">
        <p14:creationId xmlns:p14="http://schemas.microsoft.com/office/powerpoint/2010/main" val="1572028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an auditor recommends a change on an encounter, they will complete the encounter and it will be sent to the Coder Stage in eValuator.  St. Luke’s has batch e-mails set up.  So, one e-mail per day will go out to the coders to alert them to any encounters that have been sent to them.</a:t>
            </a:r>
          </a:p>
          <a:p>
            <a:endParaRPr lang="en-US" dirty="0">
              <a:cs typeface="Calibri"/>
            </a:endParaRPr>
          </a:p>
          <a:p>
            <a:r>
              <a:rPr lang="en-US" dirty="0">
                <a:cs typeface="Calibri"/>
              </a:rPr>
              <a:t>The coder can click on the hyperlink in the email and will be taken directly to the encounter.</a:t>
            </a:r>
            <a:endParaRPr lang="en-US" dirty="0"/>
          </a:p>
          <a:p>
            <a:endParaRPr lang="en-US" dirty="0"/>
          </a:p>
          <a:p>
            <a:r>
              <a:rPr lang="en-US" dirty="0">
                <a:cs typeface="Calibri"/>
              </a:rPr>
              <a:t>The coder can also log into eValuator at any time during the day and they will be taken to the Coder Home Screen that will show any encounters that require their review.</a:t>
            </a:r>
          </a:p>
        </p:txBody>
      </p:sp>
      <p:sp>
        <p:nvSpPr>
          <p:cNvPr id="4" name="Slide Number Placeholder 3"/>
          <p:cNvSpPr>
            <a:spLocks noGrp="1"/>
          </p:cNvSpPr>
          <p:nvPr>
            <p:ph type="sldNum" sz="quarter" idx="5"/>
          </p:nvPr>
        </p:nvSpPr>
        <p:spPr/>
        <p:txBody>
          <a:bodyPr/>
          <a:lstStyle/>
          <a:p>
            <a:fld id="{89333375-49F0-4A69-B410-FC712A946D53}" type="slidenum">
              <a:rPr lang="en-US" smtClean="0"/>
              <a:t>24</a:t>
            </a:fld>
            <a:endParaRPr lang="en-US"/>
          </a:p>
        </p:txBody>
      </p:sp>
    </p:spTree>
    <p:extLst>
      <p:ext uri="{BB962C8B-B14F-4D97-AF65-F5344CB8AC3E}">
        <p14:creationId xmlns:p14="http://schemas.microsoft.com/office/powerpoint/2010/main" val="1110224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the coder clicks on the encounter, they will be able to see any changes that were made by the auditor and any notes that the auditor added.  Recommendations will be highlighted in yellow.  Any notes specific to a line item will be indicated by a yellow notes bubble.   If the auditor used the E/M calculator, there will be a green paper and pen icon beside the E/M code.  The notes bubble and pen and paper icon can be clicked to review the details.</a:t>
            </a:r>
          </a:p>
          <a:p>
            <a:endParaRPr lang="en-US" dirty="0">
              <a:cs typeface="Calibri"/>
            </a:endParaRPr>
          </a:p>
          <a:p>
            <a:r>
              <a:rPr lang="en-US" dirty="0">
                <a:cs typeface="Calibri"/>
              </a:rPr>
              <a:t>If the coder disagrees with the auditor, the coder will click the Green box on the line of the recommended change.  Once the box is clicked, it will turn red.</a:t>
            </a:r>
          </a:p>
        </p:txBody>
      </p:sp>
      <p:sp>
        <p:nvSpPr>
          <p:cNvPr id="4" name="Slide Number Placeholder 3"/>
          <p:cNvSpPr>
            <a:spLocks noGrp="1"/>
          </p:cNvSpPr>
          <p:nvPr>
            <p:ph type="sldNum" sz="quarter" idx="5"/>
          </p:nvPr>
        </p:nvSpPr>
        <p:spPr/>
        <p:txBody>
          <a:bodyPr/>
          <a:lstStyle/>
          <a:p>
            <a:fld id="{89333375-49F0-4A69-B410-FC712A946D53}" type="slidenum">
              <a:rPr lang="en-US" smtClean="0"/>
              <a:t>25</a:t>
            </a:fld>
            <a:endParaRPr lang="en-US"/>
          </a:p>
        </p:txBody>
      </p:sp>
    </p:spTree>
    <p:extLst>
      <p:ext uri="{BB962C8B-B14F-4D97-AF65-F5344CB8AC3E}">
        <p14:creationId xmlns:p14="http://schemas.microsoft.com/office/powerpoint/2010/main" val="2667745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the coder disagrees, and the green box is clicked to turn it red.  The tool bar, as seen on the slide will appear.</a:t>
            </a:r>
          </a:p>
          <a:p>
            <a:endParaRPr lang="en-US" dirty="0">
              <a:cs typeface="Calibri"/>
            </a:endParaRPr>
          </a:p>
          <a:p>
            <a:r>
              <a:rPr lang="en-US" dirty="0">
                <a:cs typeface="Calibri"/>
              </a:rPr>
              <a:t>The coder will click Response Notes and add a note for the auditor regarding why they disagree with the change.  The coder will then click Send to Audit.</a:t>
            </a:r>
          </a:p>
          <a:p>
            <a:endParaRPr lang="en-US" dirty="0">
              <a:cs typeface="Calibri"/>
            </a:endParaRPr>
          </a:p>
          <a:p>
            <a:r>
              <a:rPr lang="en-US" dirty="0">
                <a:cs typeface="Calibri"/>
              </a:rPr>
              <a:t>If the coder agrees with the audit, then the second toolbar on the slide, will be seen.</a:t>
            </a:r>
          </a:p>
          <a:p>
            <a:endParaRPr lang="en-US" dirty="0">
              <a:cs typeface="Calibri"/>
            </a:endParaRPr>
          </a:p>
          <a:p>
            <a:r>
              <a:rPr lang="en-US" dirty="0">
                <a:cs typeface="Calibri"/>
              </a:rPr>
              <a:t>The coder will make the coding changes in the coding system and will then click Accept Audit.</a:t>
            </a:r>
          </a:p>
        </p:txBody>
      </p:sp>
      <p:sp>
        <p:nvSpPr>
          <p:cNvPr id="4" name="Slide Number Placeholder 3"/>
          <p:cNvSpPr>
            <a:spLocks noGrp="1"/>
          </p:cNvSpPr>
          <p:nvPr>
            <p:ph type="sldNum" sz="quarter" idx="5"/>
          </p:nvPr>
        </p:nvSpPr>
        <p:spPr/>
        <p:txBody>
          <a:bodyPr/>
          <a:lstStyle/>
          <a:p>
            <a:fld id="{89333375-49F0-4A69-B410-FC712A946D53}" type="slidenum">
              <a:rPr lang="en-US" smtClean="0"/>
              <a:t>26</a:t>
            </a:fld>
            <a:endParaRPr lang="en-US"/>
          </a:p>
        </p:txBody>
      </p:sp>
    </p:spTree>
    <p:extLst>
      <p:ext uri="{BB962C8B-B14F-4D97-AF65-F5344CB8AC3E}">
        <p14:creationId xmlns:p14="http://schemas.microsoft.com/office/powerpoint/2010/main" val="1563316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again details the workflow of </a:t>
            </a:r>
            <a:r>
              <a:rPr lang="en-US" dirty="0" err="1">
                <a:cs typeface="Calibri"/>
              </a:rPr>
              <a:t>eValuator's</a:t>
            </a:r>
            <a:r>
              <a:rPr lang="en-US" dirty="0">
                <a:cs typeface="Calibri"/>
              </a:rPr>
              <a:t> pre-bill analysis.  Because </a:t>
            </a:r>
            <a:r>
              <a:rPr lang="en-US" dirty="0" err="1">
                <a:cs typeface="Calibri"/>
              </a:rPr>
              <a:t>eValuator</a:t>
            </a:r>
            <a:r>
              <a:rPr lang="en-US" dirty="0">
                <a:cs typeface="Calibri"/>
              </a:rPr>
              <a:t> lives between Coding and Billing, it is very important that if there is a change to coding that is identified in the </a:t>
            </a:r>
            <a:r>
              <a:rPr lang="en-US" dirty="0" err="1">
                <a:cs typeface="Calibri"/>
              </a:rPr>
              <a:t>eValuator</a:t>
            </a:r>
            <a:r>
              <a:rPr lang="en-US" dirty="0">
                <a:cs typeface="Calibri"/>
              </a:rPr>
              <a:t> auditing process,  that the coder update the code or codes in their coding system.  </a:t>
            </a:r>
          </a:p>
        </p:txBody>
      </p:sp>
      <p:sp>
        <p:nvSpPr>
          <p:cNvPr id="4" name="Slide Number Placeholder 3"/>
          <p:cNvSpPr>
            <a:spLocks noGrp="1"/>
          </p:cNvSpPr>
          <p:nvPr>
            <p:ph type="sldNum" sz="quarter" idx="5"/>
          </p:nvPr>
        </p:nvSpPr>
        <p:spPr/>
        <p:txBody>
          <a:bodyPr/>
          <a:lstStyle/>
          <a:p>
            <a:fld id="{89333375-49F0-4A69-B410-FC712A946D53}" type="slidenum">
              <a:rPr lang="en-US" smtClean="0"/>
              <a:t>27</a:t>
            </a:fld>
            <a:endParaRPr lang="en-US"/>
          </a:p>
        </p:txBody>
      </p:sp>
    </p:spTree>
    <p:extLst>
      <p:ext uri="{BB962C8B-B14F-4D97-AF65-F5344CB8AC3E}">
        <p14:creationId xmlns:p14="http://schemas.microsoft.com/office/powerpoint/2010/main" val="3172528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E&amp;M Calculator is built into eValuator can be used for any E/M code that has been reported.  The calculator can be launched by selecting the icon to the right of the procedure line item.   The E/M calculator icon only displays on E/M procedures within the </a:t>
            </a:r>
            <a:r>
              <a:rPr lang="en-US" dirty="0" err="1"/>
              <a:t>Profee</a:t>
            </a:r>
            <a:r>
              <a:rPr lang="en-US" dirty="0"/>
              <a:t> Audit Details page.</a:t>
            </a:r>
          </a:p>
        </p:txBody>
      </p:sp>
      <p:sp>
        <p:nvSpPr>
          <p:cNvPr id="4" name="Slide Number Placeholder 3"/>
          <p:cNvSpPr>
            <a:spLocks noGrp="1"/>
          </p:cNvSpPr>
          <p:nvPr>
            <p:ph type="sldNum" sz="quarter" idx="5"/>
          </p:nvPr>
        </p:nvSpPr>
        <p:spPr/>
        <p:txBody>
          <a:bodyPr/>
          <a:lstStyle/>
          <a:p>
            <a:fld id="{89333375-49F0-4A69-B410-FC712A946D53}" type="slidenum">
              <a:rPr lang="en-US" smtClean="0"/>
              <a:t>29</a:t>
            </a:fld>
            <a:endParaRPr lang="en-US"/>
          </a:p>
        </p:txBody>
      </p:sp>
    </p:spTree>
    <p:extLst>
      <p:ext uri="{BB962C8B-B14F-4D97-AF65-F5344CB8AC3E}">
        <p14:creationId xmlns:p14="http://schemas.microsoft.com/office/powerpoint/2010/main" val="2758125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E/M calculator icon has been selected, a new window launches to display the E/M calculator.  The default guideline year, type of service and type of visit will display based on the reported E/M code and the date of service.  </a:t>
            </a:r>
          </a:p>
          <a:p>
            <a:endParaRPr lang="en-US" dirty="0"/>
          </a:p>
          <a:p>
            <a:r>
              <a:rPr lang="en-US" dirty="0"/>
              <a:t>The default value for each can be changed by using the drop-down arrows for each category.  The guideline years available are '95, '97, 2021 and 2023.  The type of service options available are based on the guideline year that has been selected.</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9333375-49F0-4A69-B410-FC712A946D53}" type="slidenum">
              <a:rPr lang="en-US" smtClean="0"/>
              <a:t>30</a:t>
            </a:fld>
            <a:endParaRPr lang="en-US"/>
          </a:p>
        </p:txBody>
      </p:sp>
    </p:spTree>
    <p:extLst>
      <p:ext uri="{BB962C8B-B14F-4D97-AF65-F5344CB8AC3E}">
        <p14:creationId xmlns:p14="http://schemas.microsoft.com/office/powerpoint/2010/main" val="3991196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Medical Decision Making components can be selected by either using the quick select bar at the top or by using the individual options listed below each element.   </a:t>
            </a:r>
          </a:p>
          <a:p>
            <a:endParaRPr lang="en-US" dirty="0">
              <a:cs typeface="Calibri"/>
            </a:endParaRPr>
          </a:p>
          <a:p>
            <a:r>
              <a:rPr lang="en-US" dirty="0">
                <a:cs typeface="Calibri"/>
              </a:rPr>
              <a:t>As you click on the options, the level of service will be automatically be calculated.</a:t>
            </a:r>
          </a:p>
        </p:txBody>
      </p:sp>
      <p:sp>
        <p:nvSpPr>
          <p:cNvPr id="4" name="Slide Number Placeholder 3"/>
          <p:cNvSpPr>
            <a:spLocks noGrp="1"/>
          </p:cNvSpPr>
          <p:nvPr>
            <p:ph type="sldNum" sz="quarter" idx="5"/>
          </p:nvPr>
        </p:nvSpPr>
        <p:spPr/>
        <p:txBody>
          <a:bodyPr/>
          <a:lstStyle/>
          <a:p>
            <a:fld id="{89333375-49F0-4A69-B410-FC712A946D53}" type="slidenum">
              <a:rPr lang="en-US" smtClean="0"/>
              <a:t>31</a:t>
            </a:fld>
            <a:endParaRPr lang="en-US"/>
          </a:p>
        </p:txBody>
      </p:sp>
    </p:spTree>
    <p:extLst>
      <p:ext uri="{BB962C8B-B14F-4D97-AF65-F5344CB8AC3E}">
        <p14:creationId xmlns:p14="http://schemas.microsoft.com/office/powerpoint/2010/main" val="2481647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can also be used for calculation by selecting the Time button on the left hand side of the screen.  The time can be entered using free text in the total time box.  Time can also be entered in the detailed time entry fields.  </a:t>
            </a:r>
          </a:p>
          <a:p>
            <a:endParaRPr lang="en-US" dirty="0">
              <a:cs typeface="Calibri"/>
            </a:endParaRPr>
          </a:p>
          <a:p>
            <a:r>
              <a:rPr lang="en-US" dirty="0">
                <a:cs typeface="Calibri"/>
              </a:rPr>
              <a:t>You can use both the MDM calculator and the time calculator for a single encounter.  The highest level of service will be calculated, whether based on time or MDM when using 2021 or 2023 guidelines.</a:t>
            </a:r>
          </a:p>
          <a:p>
            <a:endParaRPr lang="en-US" dirty="0">
              <a:cs typeface="Calibri"/>
            </a:endParaRPr>
          </a:p>
          <a:p>
            <a:r>
              <a:rPr lang="en-US" dirty="0">
                <a:cs typeface="Calibri"/>
              </a:rPr>
              <a:t>Once the level of service is calculated, you will click on Save at the bottom of the screen.  The updated E/M code will populate in the Procedures section on the Audit Detail page.</a:t>
            </a:r>
          </a:p>
        </p:txBody>
      </p:sp>
      <p:sp>
        <p:nvSpPr>
          <p:cNvPr id="4" name="Slide Number Placeholder 3"/>
          <p:cNvSpPr>
            <a:spLocks noGrp="1"/>
          </p:cNvSpPr>
          <p:nvPr>
            <p:ph type="sldNum" sz="quarter" idx="5"/>
          </p:nvPr>
        </p:nvSpPr>
        <p:spPr/>
        <p:txBody>
          <a:bodyPr/>
          <a:lstStyle/>
          <a:p>
            <a:fld id="{89333375-49F0-4A69-B410-FC712A946D53}" type="slidenum">
              <a:rPr lang="en-US" smtClean="0"/>
              <a:t>32</a:t>
            </a:fld>
            <a:endParaRPr lang="en-US"/>
          </a:p>
        </p:txBody>
      </p:sp>
    </p:spTree>
    <p:extLst>
      <p:ext uri="{BB962C8B-B14F-4D97-AF65-F5344CB8AC3E}">
        <p14:creationId xmlns:p14="http://schemas.microsoft.com/office/powerpoint/2010/main" val="176971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brief overview of the offerings of eValuator</a:t>
            </a:r>
            <a:endParaRPr lang="en-US" dirty="0"/>
          </a:p>
          <a:p>
            <a:endParaRPr lang="en-US" dirty="0">
              <a:cs typeface="Calibri"/>
            </a:endParaRPr>
          </a:p>
          <a:p>
            <a:r>
              <a:rPr lang="en-US" dirty="0">
                <a:cs typeface="Calibri"/>
              </a:rPr>
              <a:t>eValuator has over 5000 proprietary rules that contain detailed narrative advice that will aid in identifying suspected coding issues.  eValuator is easy to implement, has automated routing and provides dashboards and reporting to help monitor performance and provide actionable insights. </a:t>
            </a:r>
          </a:p>
        </p:txBody>
      </p:sp>
      <p:sp>
        <p:nvSpPr>
          <p:cNvPr id="4" name="Slide Number Placeholder 3"/>
          <p:cNvSpPr>
            <a:spLocks noGrp="1"/>
          </p:cNvSpPr>
          <p:nvPr>
            <p:ph type="sldNum" sz="quarter" idx="5"/>
          </p:nvPr>
        </p:nvSpPr>
        <p:spPr/>
        <p:txBody>
          <a:bodyPr/>
          <a:lstStyle/>
          <a:p>
            <a:fld id="{B7EA7820-13EA-424B-B3E7-F9370F071F2F}" type="slidenum">
              <a:rPr lang="en-US"/>
              <a:t>3</a:t>
            </a:fld>
            <a:endParaRPr lang="en-US"/>
          </a:p>
        </p:txBody>
      </p:sp>
    </p:spTree>
    <p:extLst>
      <p:ext uri="{BB962C8B-B14F-4D97-AF65-F5344CB8AC3E}">
        <p14:creationId xmlns:p14="http://schemas.microsoft.com/office/powerpoint/2010/main" val="453686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Comments can be made to the components within the E/M calculator.  Any comments saved in the E/M calculator will display in Encounter notes on the audit details page.  The comment will be associated with the specific E/M calculator component where the comment was made.</a:t>
            </a:r>
          </a:p>
          <a:p>
            <a:endParaRPr lang="en-US" dirty="0">
              <a:cs typeface="Calibri"/>
            </a:endParaRPr>
          </a:p>
          <a:p>
            <a:r>
              <a:rPr lang="en-US" dirty="0">
                <a:cs typeface="Calibri"/>
              </a:rPr>
              <a:t>The screenshots on the slide show the difference between a comment that was made using the comment button on the bottom of the Audit Detail page and a comment that was made within the E/M calculator.  As you can see on the slide, the comment made within the E/M calculator contains specific information linking that comment to medical decision making.</a:t>
            </a:r>
          </a:p>
        </p:txBody>
      </p:sp>
      <p:sp>
        <p:nvSpPr>
          <p:cNvPr id="4" name="Slide Number Placeholder 3"/>
          <p:cNvSpPr>
            <a:spLocks noGrp="1"/>
          </p:cNvSpPr>
          <p:nvPr>
            <p:ph type="sldNum" sz="quarter" idx="5"/>
          </p:nvPr>
        </p:nvSpPr>
        <p:spPr/>
        <p:txBody>
          <a:bodyPr/>
          <a:lstStyle/>
          <a:p>
            <a:fld id="{89333375-49F0-4A69-B410-FC712A946D53}" type="slidenum">
              <a:rPr lang="en-US" smtClean="0"/>
              <a:t>33</a:t>
            </a:fld>
            <a:endParaRPr lang="en-US"/>
          </a:p>
        </p:txBody>
      </p:sp>
    </p:spTree>
    <p:extLst>
      <p:ext uri="{BB962C8B-B14F-4D97-AF65-F5344CB8AC3E}">
        <p14:creationId xmlns:p14="http://schemas.microsoft.com/office/powerpoint/2010/main" val="139967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eValuator exists between coding and billing.  </a:t>
            </a:r>
            <a:endParaRPr lang="en-US" dirty="0"/>
          </a:p>
          <a:p>
            <a:endParaRPr lang="en-US" dirty="0">
              <a:cs typeface="Calibri"/>
            </a:endParaRPr>
          </a:p>
          <a:p>
            <a:r>
              <a:rPr lang="en-US" dirty="0">
                <a:cs typeface="Calibri"/>
              </a:rPr>
              <a:t>All data flowing into </a:t>
            </a:r>
            <a:r>
              <a:rPr lang="en-US" dirty="0" err="1">
                <a:cs typeface="Calibri"/>
              </a:rPr>
              <a:t>eValutor</a:t>
            </a:r>
            <a:r>
              <a:rPr lang="en-US" dirty="0">
                <a:cs typeface="Calibri"/>
              </a:rPr>
              <a:t> comes from your coding solution.  It will be sent through the </a:t>
            </a:r>
            <a:r>
              <a:rPr lang="en-US" dirty="0" err="1">
                <a:cs typeface="Calibri"/>
              </a:rPr>
              <a:t>eValuator</a:t>
            </a:r>
            <a:r>
              <a:rPr lang="en-US" dirty="0">
                <a:cs typeface="Calibri"/>
              </a:rPr>
              <a:t> rules engine.  If the encounter does not hit a rule, it will be sent directly on to billing.  If an encounter does hit a rule, based on what your threshold is set at, the encounter will either be moved into a </a:t>
            </a:r>
            <a:r>
              <a:rPr lang="en-US" dirty="0" err="1">
                <a:cs typeface="Calibri"/>
              </a:rPr>
              <a:t>workpool</a:t>
            </a:r>
            <a:r>
              <a:rPr lang="en-US" dirty="0">
                <a:cs typeface="Calibri"/>
              </a:rPr>
              <a:t> for review or will be sent on to billing.  When auditing encounters in </a:t>
            </a:r>
            <a:r>
              <a:rPr lang="en-US" dirty="0" err="1">
                <a:cs typeface="Calibri"/>
              </a:rPr>
              <a:t>eValuator</a:t>
            </a:r>
            <a:r>
              <a:rPr lang="en-US" dirty="0">
                <a:cs typeface="Calibri"/>
              </a:rPr>
              <a:t>, if a needed coding change is discovered, the code change will always need to be made in your coding system</a:t>
            </a:r>
          </a:p>
        </p:txBody>
      </p:sp>
      <p:sp>
        <p:nvSpPr>
          <p:cNvPr id="4" name="Slide Number Placeholder 3"/>
          <p:cNvSpPr>
            <a:spLocks noGrp="1"/>
          </p:cNvSpPr>
          <p:nvPr>
            <p:ph type="sldNum" sz="quarter" idx="5"/>
          </p:nvPr>
        </p:nvSpPr>
        <p:spPr/>
        <p:txBody>
          <a:bodyPr/>
          <a:lstStyle/>
          <a:p>
            <a:fld id="{89333375-49F0-4A69-B410-FC712A946D53}" type="slidenum">
              <a:rPr lang="en-US" smtClean="0"/>
              <a:t>4</a:t>
            </a:fld>
            <a:endParaRPr lang="en-US"/>
          </a:p>
        </p:txBody>
      </p:sp>
    </p:spTree>
    <p:extLst>
      <p:ext uri="{BB962C8B-B14F-4D97-AF65-F5344CB8AC3E}">
        <p14:creationId xmlns:p14="http://schemas.microsoft.com/office/powerpoint/2010/main" val="356667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Requires further review or RFR is a percentage assigned to all rules that relates to the likelihood of a coding error.  So for example an ICD-10 code for a burn that is reported with a non-burn debridement code has a higher likelihood of error than  a CPT code that was reported for introduction of anesthetic agents by injection that could have been introduced through an indwelling catheter for continuous infusion.</a:t>
            </a:r>
          </a:p>
          <a:p>
            <a:endParaRPr lang="en-US" dirty="0">
              <a:cs typeface="Calibri"/>
            </a:endParaRPr>
          </a:p>
          <a:p>
            <a:r>
              <a:rPr lang="en-US" dirty="0">
                <a:cs typeface="Calibri"/>
              </a:rPr>
              <a:t>The threshold that you set will determine which encounters are held up for billing.  For example, if your threshold is set at 70%, then any encounter that hits a rule with an RFR of 70 or above will be moved to a work pool and held from billing.  Encounters that hit a rule with an RFR below 70% would be sent straight to billing.</a:t>
            </a:r>
          </a:p>
          <a:p>
            <a:endParaRPr lang="en-US" dirty="0"/>
          </a:p>
        </p:txBody>
      </p:sp>
      <p:sp>
        <p:nvSpPr>
          <p:cNvPr id="4" name="Slide Number Placeholder 3"/>
          <p:cNvSpPr>
            <a:spLocks noGrp="1"/>
          </p:cNvSpPr>
          <p:nvPr>
            <p:ph type="sldNum" sz="quarter" idx="5"/>
          </p:nvPr>
        </p:nvSpPr>
        <p:spPr/>
        <p:txBody>
          <a:bodyPr/>
          <a:lstStyle/>
          <a:p>
            <a:fld id="{89333375-49F0-4A69-B410-FC712A946D53}" type="slidenum">
              <a:rPr lang="en-US" smtClean="0"/>
              <a:t>5</a:t>
            </a:fld>
            <a:endParaRPr lang="en-US"/>
          </a:p>
        </p:txBody>
      </p:sp>
    </p:spTree>
    <p:extLst>
      <p:ext uri="{BB962C8B-B14F-4D97-AF65-F5344CB8AC3E}">
        <p14:creationId xmlns:p14="http://schemas.microsoft.com/office/powerpoint/2010/main" val="202073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eValuator’s</a:t>
            </a:r>
            <a:r>
              <a:rPr lang="en-US" dirty="0">
                <a:cs typeface="Calibri"/>
              </a:rPr>
              <a:t> 5000 plus rules have been developed by auditing experts with decades of experience.  Data from more than 1.25 million audited cases has been leveraged in creation of the rules and rules narratives.  Streamline is also implementing machine-learning to pressure-test requires further review scores and to take into account claims-based information.</a:t>
            </a:r>
          </a:p>
          <a:p>
            <a:endParaRPr lang="en-US" dirty="0">
              <a:cs typeface="Calibri"/>
            </a:endParaRPr>
          </a:p>
          <a:p>
            <a:r>
              <a:rPr lang="en-US" dirty="0">
                <a:cs typeface="Calibri"/>
              </a:rPr>
              <a:t>A sample rule is seen on the slide.  In this example, eValuator would identify an encounter with the procedure code for aspiration or injection of a ganglion cyst that has not been reported with a diagnosis code for ganglion cyst.  The narrative explains the reason for the potential error and gives the auditor advice on how to proceed.</a:t>
            </a:r>
          </a:p>
        </p:txBody>
      </p:sp>
      <p:sp>
        <p:nvSpPr>
          <p:cNvPr id="4" name="Slide Number Placeholder 3"/>
          <p:cNvSpPr>
            <a:spLocks noGrp="1"/>
          </p:cNvSpPr>
          <p:nvPr>
            <p:ph type="sldNum" sz="quarter" idx="5"/>
          </p:nvPr>
        </p:nvSpPr>
        <p:spPr/>
        <p:txBody>
          <a:bodyPr/>
          <a:lstStyle/>
          <a:p>
            <a:fld id="{B7EA7820-13EA-424B-B3E7-F9370F071F2F}" type="slidenum">
              <a:rPr lang="en-US"/>
              <a:t>6</a:t>
            </a:fld>
            <a:endParaRPr lang="en-US"/>
          </a:p>
        </p:txBody>
      </p:sp>
    </p:spTree>
    <p:extLst>
      <p:ext uri="{BB962C8B-B14F-4D97-AF65-F5344CB8AC3E}">
        <p14:creationId xmlns:p14="http://schemas.microsoft.com/office/powerpoint/2010/main" val="364285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upcoming slides we will go through the following processes:</a:t>
            </a:r>
          </a:p>
          <a:p>
            <a:endParaRPr lang="en-US" dirty="0">
              <a:cs typeface="Calibri"/>
            </a:endParaRPr>
          </a:p>
          <a:p>
            <a:r>
              <a:rPr lang="en-US" dirty="0">
                <a:cs typeface="Calibri"/>
              </a:rPr>
              <a:t>An auditor reviewing an encounter that does not need a change and releasing that encounter to billing using the No Change button</a:t>
            </a:r>
          </a:p>
          <a:p>
            <a:endParaRPr lang="en-US" dirty="0">
              <a:cs typeface="Calibri"/>
            </a:endParaRPr>
          </a:p>
          <a:p>
            <a:r>
              <a:rPr lang="en-US" dirty="0">
                <a:cs typeface="Calibri"/>
              </a:rPr>
              <a:t>An auditor reviewing an encounter and making recommendations to the coder using the Complete button</a:t>
            </a:r>
          </a:p>
          <a:p>
            <a:endParaRPr lang="en-US" dirty="0">
              <a:cs typeface="Calibri"/>
            </a:endParaRPr>
          </a:p>
          <a:p>
            <a:r>
              <a:rPr lang="en-US" dirty="0">
                <a:cs typeface="Calibri"/>
              </a:rPr>
              <a:t>A coder accepting the recommendations from the auditor</a:t>
            </a:r>
          </a:p>
          <a:p>
            <a:endParaRPr lang="en-US" dirty="0">
              <a:cs typeface="Calibri"/>
            </a:endParaRPr>
          </a:p>
          <a:p>
            <a:r>
              <a:rPr lang="en-US" dirty="0">
                <a:cs typeface="Calibri"/>
              </a:rPr>
              <a:t>A coder disagreeing with the recommendations from the auditor</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9333375-49F0-4A69-B410-FC712A946D53}" type="slidenum">
              <a:rPr lang="en-US" smtClean="0"/>
              <a:t>8</a:t>
            </a:fld>
            <a:endParaRPr lang="en-US"/>
          </a:p>
        </p:txBody>
      </p:sp>
    </p:spTree>
    <p:extLst>
      <p:ext uri="{BB962C8B-B14F-4D97-AF65-F5344CB8AC3E}">
        <p14:creationId xmlns:p14="http://schemas.microsoft.com/office/powerpoint/2010/main" val="274264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contains the URLs for the test and production environments in </a:t>
            </a:r>
            <a:r>
              <a:rPr lang="en-US" dirty="0" err="1">
                <a:cs typeface="Calibri"/>
              </a:rPr>
              <a:t>eValuator</a:t>
            </a:r>
            <a:r>
              <a:rPr lang="en-US" dirty="0">
                <a:cs typeface="Calibri"/>
              </a:rPr>
              <a:t>.  The test environment is where you would go to practice using </a:t>
            </a:r>
            <a:r>
              <a:rPr lang="en-US" dirty="0" err="1">
                <a:cs typeface="Calibri"/>
              </a:rPr>
              <a:t>eValuator</a:t>
            </a:r>
            <a:r>
              <a:rPr lang="en-US" dirty="0">
                <a:cs typeface="Calibri"/>
              </a:rPr>
              <a:t> and play with the test data.  The production environment is where you will primarily work once we Go-Live</a:t>
            </a:r>
          </a:p>
        </p:txBody>
      </p:sp>
      <p:sp>
        <p:nvSpPr>
          <p:cNvPr id="4" name="Slide Number Placeholder 3"/>
          <p:cNvSpPr>
            <a:spLocks noGrp="1"/>
          </p:cNvSpPr>
          <p:nvPr>
            <p:ph type="sldNum" sz="quarter" idx="5"/>
          </p:nvPr>
        </p:nvSpPr>
        <p:spPr/>
        <p:txBody>
          <a:bodyPr/>
          <a:lstStyle/>
          <a:p>
            <a:fld id="{89333375-49F0-4A69-B410-FC712A946D53}" type="slidenum">
              <a:rPr lang="en-US" smtClean="0"/>
              <a:t>9</a:t>
            </a:fld>
            <a:endParaRPr lang="en-US"/>
          </a:p>
        </p:txBody>
      </p:sp>
    </p:spTree>
    <p:extLst>
      <p:ext uri="{BB962C8B-B14F-4D97-AF65-F5344CB8AC3E}">
        <p14:creationId xmlns:p14="http://schemas.microsoft.com/office/powerpoint/2010/main" val="38885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log into </a:t>
            </a:r>
            <a:r>
              <a:rPr lang="en-US" dirty="0" err="1">
                <a:cs typeface="Calibri"/>
              </a:rPr>
              <a:t>eValuator</a:t>
            </a:r>
            <a:r>
              <a:rPr lang="en-US" dirty="0">
                <a:cs typeface="Calibri"/>
              </a:rPr>
              <a:t>, in production, you will use single sign on.  You will type in your e-mail and then  select "Use your organizations credentials".  You will be taken to your organization's sign in page and will automatically be logged in based on your network credentials.</a:t>
            </a:r>
          </a:p>
        </p:txBody>
      </p:sp>
      <p:sp>
        <p:nvSpPr>
          <p:cNvPr id="4" name="Slide Number Placeholder 3"/>
          <p:cNvSpPr>
            <a:spLocks noGrp="1"/>
          </p:cNvSpPr>
          <p:nvPr>
            <p:ph type="sldNum" sz="quarter" idx="5"/>
          </p:nvPr>
        </p:nvSpPr>
        <p:spPr/>
        <p:txBody>
          <a:bodyPr/>
          <a:lstStyle/>
          <a:p>
            <a:fld id="{89333375-49F0-4A69-B410-FC712A946D53}" type="slidenum">
              <a:rPr lang="en-US" smtClean="0"/>
              <a:t>10</a:t>
            </a:fld>
            <a:endParaRPr lang="en-US"/>
          </a:p>
        </p:txBody>
      </p:sp>
    </p:spTree>
    <p:extLst>
      <p:ext uri="{BB962C8B-B14F-4D97-AF65-F5344CB8AC3E}">
        <p14:creationId xmlns:p14="http://schemas.microsoft.com/office/powerpoint/2010/main" val="729354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emf"/><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H Titl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1C3555-A6BC-8D49-BF05-2219D67842AC}"/>
              </a:ext>
            </a:extLst>
          </p:cNvPr>
          <p:cNvSpPr txBox="1"/>
          <p:nvPr/>
        </p:nvSpPr>
        <p:spPr>
          <a:xfrm>
            <a:off x="1310185" y="-791570"/>
            <a:ext cx="184731" cy="369332"/>
          </a:xfrm>
          <a:prstGeom prst="rect">
            <a:avLst/>
          </a:prstGeom>
          <a:noFill/>
        </p:spPr>
        <p:txBody>
          <a:bodyPr wrap="none" rtlCol="0">
            <a:spAutoFit/>
          </a:bodyPr>
          <a:lstStyle/>
          <a:p>
            <a:endParaRPr lang="en-US" b="0" i="0">
              <a:latin typeface="Archivo" panose="020B0503020202020B04" pitchFamily="34" charset="77"/>
            </a:endParaRPr>
          </a:p>
        </p:txBody>
      </p:sp>
      <p:sp>
        <p:nvSpPr>
          <p:cNvPr id="10" name="TextBox 9">
            <a:extLst>
              <a:ext uri="{FF2B5EF4-FFF2-40B4-BE49-F238E27FC236}">
                <a16:creationId xmlns:a16="http://schemas.microsoft.com/office/drawing/2014/main" id="{3ABEF7EC-4EFD-8C41-8285-196C1936017A}"/>
              </a:ext>
            </a:extLst>
          </p:cNvPr>
          <p:cNvSpPr txBox="1"/>
          <p:nvPr/>
        </p:nvSpPr>
        <p:spPr>
          <a:xfrm>
            <a:off x="3505200" y="990600"/>
            <a:ext cx="6019800" cy="369332"/>
          </a:xfrm>
          <a:prstGeom prst="rect">
            <a:avLst/>
          </a:prstGeom>
          <a:noFill/>
        </p:spPr>
        <p:txBody>
          <a:bodyPr wrap="square" rtlCol="0">
            <a:spAutoFit/>
          </a:bodyPr>
          <a:lstStyle/>
          <a:p>
            <a:endParaRPr lang="en-US" b="0" i="0">
              <a:latin typeface="Archivo" panose="020B0503020202020B04" pitchFamily="34" charset="77"/>
            </a:endParaRPr>
          </a:p>
        </p:txBody>
      </p:sp>
      <p:sp>
        <p:nvSpPr>
          <p:cNvPr id="18" name="Text Placeholder 13">
            <a:extLst>
              <a:ext uri="{FF2B5EF4-FFF2-40B4-BE49-F238E27FC236}">
                <a16:creationId xmlns:a16="http://schemas.microsoft.com/office/drawing/2014/main" id="{F8D327D5-2FC3-CE47-A8D1-54EAFA11318D}"/>
              </a:ext>
            </a:extLst>
          </p:cNvPr>
          <p:cNvSpPr>
            <a:spLocks noGrp="1"/>
          </p:cNvSpPr>
          <p:nvPr>
            <p:ph type="body" sz="quarter" idx="11" hasCustomPrompt="1"/>
          </p:nvPr>
        </p:nvSpPr>
        <p:spPr>
          <a:xfrm>
            <a:off x="1173950" y="4248807"/>
            <a:ext cx="7829920" cy="1253359"/>
          </a:xfrm>
          <a:prstGeom prst="rect">
            <a:avLst/>
          </a:prstGeom>
        </p:spPr>
        <p:txBody>
          <a:bodyPr anchor="b"/>
          <a:lstStyle>
            <a:lvl1pPr marL="0" indent="0" algn="l">
              <a:buNone/>
              <a:defRPr sz="3200" b="0" i="0">
                <a:solidFill>
                  <a:schemeClr val="accent1"/>
                </a:solidFill>
                <a:latin typeface="Archivo Medium" panose="020B0503020202020B04" pitchFamily="34" charset="77"/>
                <a:cs typeface="Segoe UI" panose="020B0502040204020203" pitchFamily="34" charset="0"/>
              </a:defRPr>
            </a:lvl1pPr>
          </a:lstStyle>
          <a:p>
            <a:pPr lvl="0"/>
            <a:r>
              <a:rPr lang="en-US"/>
              <a:t>PRESENTATION TITLE</a:t>
            </a:r>
          </a:p>
        </p:txBody>
      </p:sp>
      <p:sp>
        <p:nvSpPr>
          <p:cNvPr id="20" name="Text Placeholder 13">
            <a:extLst>
              <a:ext uri="{FF2B5EF4-FFF2-40B4-BE49-F238E27FC236}">
                <a16:creationId xmlns:a16="http://schemas.microsoft.com/office/drawing/2014/main" id="{EA06EB34-C970-214C-985F-51D1A458D1CF}"/>
              </a:ext>
            </a:extLst>
          </p:cNvPr>
          <p:cNvSpPr>
            <a:spLocks noGrp="1"/>
          </p:cNvSpPr>
          <p:nvPr>
            <p:ph type="body" sz="quarter" idx="12" hasCustomPrompt="1"/>
          </p:nvPr>
        </p:nvSpPr>
        <p:spPr>
          <a:xfrm>
            <a:off x="1173950" y="5642488"/>
            <a:ext cx="6729200" cy="294743"/>
          </a:xfrm>
          <a:prstGeom prst="rect">
            <a:avLst/>
          </a:prstGeom>
        </p:spPr>
        <p:txBody>
          <a:bodyPr/>
          <a:lstStyle>
            <a:lvl1pPr marL="0" indent="0" algn="l">
              <a:buNone/>
              <a:defRPr sz="1900" b="0" i="0">
                <a:solidFill>
                  <a:schemeClr val="bg1"/>
                </a:solidFill>
                <a:latin typeface="Archivo" panose="020B0503020202020B04" pitchFamily="34" charset="77"/>
                <a:cs typeface="Segoe UI" panose="020B0502040204020203" pitchFamily="34" charset="0"/>
              </a:defRPr>
            </a:lvl1pPr>
          </a:lstStyle>
          <a:p>
            <a:pPr lvl="0"/>
            <a:r>
              <a:rPr lang="en-US"/>
              <a:t>Presentation Subtitle</a:t>
            </a:r>
          </a:p>
        </p:txBody>
      </p:sp>
      <p:pic>
        <p:nvPicPr>
          <p:cNvPr id="4" name="Graphic 3">
            <a:extLst>
              <a:ext uri="{FF2B5EF4-FFF2-40B4-BE49-F238E27FC236}">
                <a16:creationId xmlns:a16="http://schemas.microsoft.com/office/drawing/2014/main" id="{F666AB11-36C0-D783-6BC3-4DFFE22CC5F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007" y="3271642"/>
            <a:ext cx="7692913" cy="609600"/>
          </a:xfrm>
          <a:prstGeom prst="rect">
            <a:avLst/>
          </a:prstGeom>
        </p:spPr>
      </p:pic>
      <p:sp>
        <p:nvSpPr>
          <p:cNvPr id="2" name="object 20">
            <a:extLst>
              <a:ext uri="{FF2B5EF4-FFF2-40B4-BE49-F238E27FC236}">
                <a16:creationId xmlns:a16="http://schemas.microsoft.com/office/drawing/2014/main" id="{12743C8C-2676-F20B-F455-B29AE143D96E}"/>
              </a:ext>
            </a:extLst>
          </p:cNvPr>
          <p:cNvSpPr txBox="1">
            <a:spLocks noGrp="1"/>
          </p:cNvSpPr>
          <p:nvPr>
            <p:ph type="ftr" sz="quarter" idx="4294967295"/>
          </p:nvPr>
        </p:nvSpPr>
        <p:spPr>
          <a:xfrm>
            <a:off x="4364874" y="6553200"/>
            <a:ext cx="3462251" cy="130233"/>
          </a:xfrm>
          <a:prstGeom prst="rect">
            <a:avLst/>
          </a:prstGeom>
        </p:spPr>
        <p:txBody>
          <a:bodyPr vert="horz" wrap="square" lIns="0" tIns="19685" rIns="0" bIns="0" rtlCol="0">
            <a:spAutoFit/>
          </a:bodyPr>
          <a:lstStyle>
            <a:lvl1pPr>
              <a:defRPr>
                <a:solidFill>
                  <a:schemeClr val="tx1">
                    <a:lumMod val="20000"/>
                    <a:lumOff val="80000"/>
                  </a:schemeClr>
                </a:solidFill>
              </a:defRPr>
            </a:lvl1pPr>
          </a:lstStyle>
          <a:p>
            <a:pPr marL="12700" algn="ctr">
              <a:spcBef>
                <a:spcPts val="155"/>
              </a:spcBef>
            </a:pPr>
            <a:r>
              <a:rPr lang="en-US"/>
              <a:t>© </a:t>
            </a:r>
            <a:fld id="{6A437530-9A21-E34E-B54A-3BE51C7EAADB}" type="datetimeyyyy">
              <a:rPr lang="en-US" smtClean="0"/>
              <a:pPr marL="12700" algn="ctr">
                <a:spcBef>
                  <a:spcPts val="155"/>
                </a:spcBef>
              </a:pPr>
              <a:t>2024</a:t>
            </a:fld>
            <a:r>
              <a:rPr lang="en-US"/>
              <a:t> Streamline Health, Inc. All Rights Reserved. Proprietary &amp; Confidential. </a:t>
            </a:r>
            <a:endParaRPr lang="en-US" spc="30"/>
          </a:p>
        </p:txBody>
      </p:sp>
      <p:pic>
        <p:nvPicPr>
          <p:cNvPr id="3" name="Picture 2">
            <a:extLst>
              <a:ext uri="{FF2B5EF4-FFF2-40B4-BE49-F238E27FC236}">
                <a16:creationId xmlns:a16="http://schemas.microsoft.com/office/drawing/2014/main" id="{40EA27A3-C197-FDFD-315F-A62496D11154}"/>
              </a:ext>
            </a:extLst>
          </p:cNvPr>
          <p:cNvPicPr>
            <a:picLocks noChangeAspect="1"/>
          </p:cNvPicPr>
          <p:nvPr userDrawn="1"/>
        </p:nvPicPr>
        <p:blipFill rotWithShape="1">
          <a:blip r:embed="rId5"/>
          <a:srcRect r="31824"/>
          <a:stretch/>
        </p:blipFill>
        <p:spPr>
          <a:xfrm>
            <a:off x="6893070" y="1261531"/>
            <a:ext cx="5298930" cy="1995037"/>
          </a:xfrm>
          <a:prstGeom prst="rect">
            <a:avLst/>
          </a:prstGeom>
        </p:spPr>
      </p:pic>
    </p:spTree>
    <p:extLst>
      <p:ext uri="{BB962C8B-B14F-4D97-AF65-F5344CB8AC3E}">
        <p14:creationId xmlns:p14="http://schemas.microsoft.com/office/powerpoint/2010/main" val="228287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 Content [with TOC]">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740141-5E52-1B01-ECF6-759D163242A2}"/>
              </a:ext>
            </a:extLst>
          </p:cNvPr>
          <p:cNvSpPr/>
          <p:nvPr userDrawn="1"/>
        </p:nvSpPr>
        <p:spPr>
          <a:xfrm>
            <a:off x="0" y="0"/>
            <a:ext cx="2197100"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14" name="Holder 3">
            <a:extLst>
              <a:ext uri="{FF2B5EF4-FFF2-40B4-BE49-F238E27FC236}">
                <a16:creationId xmlns:a16="http://schemas.microsoft.com/office/drawing/2014/main" id="{C3300C48-97DD-564B-A41D-671BBD725AB7}"/>
              </a:ext>
            </a:extLst>
          </p:cNvPr>
          <p:cNvSpPr>
            <a:spLocks noGrp="1"/>
          </p:cNvSpPr>
          <p:nvPr>
            <p:ph type="body" idx="1"/>
          </p:nvPr>
        </p:nvSpPr>
        <p:spPr>
          <a:xfrm>
            <a:off x="2689934" y="1978925"/>
            <a:ext cx="8470640" cy="3680000"/>
          </a:xfrm>
          <a:prstGeom prst="rect">
            <a:avLst/>
          </a:prstGeom>
        </p:spPr>
        <p:txBody>
          <a:bodyPr lIns="0" tIns="0" rIns="0" bIns="0"/>
          <a:lstStyle>
            <a:lvl1pPr>
              <a:defRPr sz="1800" b="0" i="0">
                <a:solidFill>
                  <a:schemeClr val="tx2"/>
                </a:solidFill>
                <a:latin typeface="Archivo" panose="020B0503020202020B04" pitchFamily="34" charset="77"/>
              </a:defRPr>
            </a:lvl1pPr>
            <a:lvl2pPr>
              <a:defRPr sz="1600" b="0" i="0">
                <a:solidFill>
                  <a:schemeClr val="tx1"/>
                </a:solidFill>
                <a:latin typeface="Archivo" panose="020B0503020202020B04" pitchFamily="34" charset="77"/>
              </a:defRPr>
            </a:lvl2pPr>
            <a:lvl3pPr>
              <a:defRPr sz="1600" b="0" i="0">
                <a:solidFill>
                  <a:schemeClr val="accent1"/>
                </a:solidFill>
                <a:latin typeface="Archivo" panose="020B0503020202020B04" pitchFamily="34" charset="77"/>
              </a:defRPr>
            </a:lvl3pPr>
            <a:lvl4pPr>
              <a:defRPr sz="1800" b="0" i="0">
                <a:solidFill>
                  <a:schemeClr val="tx2"/>
                </a:solidFill>
                <a:latin typeface="Archivo" panose="020B0503020202020B04" pitchFamily="34" charset="77"/>
              </a:defRPr>
            </a:lvl4pPr>
            <a:lvl5pPr>
              <a:defRPr sz="1600" b="0" i="0">
                <a:solidFill>
                  <a:schemeClr val="tx2"/>
                </a:solidFill>
                <a:latin typeface="Archivo" panose="020B0503020202020B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3">
            <a:extLst>
              <a:ext uri="{FF2B5EF4-FFF2-40B4-BE49-F238E27FC236}">
                <a16:creationId xmlns:a16="http://schemas.microsoft.com/office/drawing/2014/main" id="{F4E5C35B-E3AE-D44A-84FB-3E8DFE931C64}"/>
              </a:ext>
            </a:extLst>
          </p:cNvPr>
          <p:cNvSpPr>
            <a:spLocks noGrp="1"/>
          </p:cNvSpPr>
          <p:nvPr>
            <p:ph type="body" sz="quarter" idx="11" hasCustomPrompt="1"/>
          </p:nvPr>
        </p:nvSpPr>
        <p:spPr>
          <a:xfrm>
            <a:off x="323050" y="1380003"/>
            <a:ext cx="1565385" cy="458347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i="0" spc="100" baseline="0">
                <a:solidFill>
                  <a:schemeClr val="bg1"/>
                </a:solidFill>
                <a:latin typeface="Archivo" panose="020B0503020202020B04" pitchFamily="34" charset="77"/>
                <a:cs typeface="Segoe UI"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TOC ITEM 1</a:t>
            </a:r>
          </a:p>
          <a:p>
            <a:pPr lvl="0"/>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TOC ITEM 1</a:t>
            </a:r>
          </a:p>
          <a:p>
            <a:pPr lvl="0"/>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TOC ITEM 1</a:t>
            </a:r>
          </a:p>
          <a:p>
            <a:pPr lvl="0"/>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TOC ITEM 1</a:t>
            </a:r>
          </a:p>
          <a:p>
            <a:pPr lvl="0"/>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TOC ITEM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TOC ITEM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lvl="0"/>
            <a:endParaRPr lang="en-US"/>
          </a:p>
        </p:txBody>
      </p:sp>
      <p:sp>
        <p:nvSpPr>
          <p:cNvPr id="8" name="Holder 3">
            <a:extLst>
              <a:ext uri="{FF2B5EF4-FFF2-40B4-BE49-F238E27FC236}">
                <a16:creationId xmlns:a16="http://schemas.microsoft.com/office/drawing/2014/main" id="{16C6BA50-2D21-486B-92AB-CB65F40EA480}"/>
              </a:ext>
            </a:extLst>
          </p:cNvPr>
          <p:cNvSpPr>
            <a:spLocks noGrp="1"/>
          </p:cNvSpPr>
          <p:nvPr>
            <p:ph type="body" idx="12" hasCustomPrompt="1"/>
          </p:nvPr>
        </p:nvSpPr>
        <p:spPr>
          <a:xfrm>
            <a:off x="2689934" y="819496"/>
            <a:ext cx="8663867" cy="377537"/>
          </a:xfrm>
          <a:prstGeom prst="rect">
            <a:avLst/>
          </a:prstGeom>
        </p:spPr>
        <p:txBody>
          <a:bodyPr lIns="0" tIns="0" rIns="0" bIns="0"/>
          <a:lstStyle>
            <a:lvl1pPr marL="0" indent="0">
              <a:buNone/>
              <a:defRPr sz="2800" b="1" i="0">
                <a:latin typeface="Archivo Medium" panose="020B0503020202020B04" pitchFamily="34" charset="77"/>
              </a:defRPr>
            </a:lvl1pPr>
          </a:lstStyle>
          <a:p>
            <a:pPr lvl="0"/>
            <a:r>
              <a:rPr lang="en-US"/>
              <a:t>Heading</a:t>
            </a:r>
          </a:p>
        </p:txBody>
      </p:sp>
      <p:sp>
        <p:nvSpPr>
          <p:cNvPr id="9" name="Holder 3">
            <a:extLst>
              <a:ext uri="{FF2B5EF4-FFF2-40B4-BE49-F238E27FC236}">
                <a16:creationId xmlns:a16="http://schemas.microsoft.com/office/drawing/2014/main" id="{FBEB15D2-3270-4E9A-BF82-224CECE8D287}"/>
              </a:ext>
            </a:extLst>
          </p:cNvPr>
          <p:cNvSpPr>
            <a:spLocks noGrp="1"/>
          </p:cNvSpPr>
          <p:nvPr>
            <p:ph type="body" idx="13" hasCustomPrompt="1"/>
          </p:nvPr>
        </p:nvSpPr>
        <p:spPr>
          <a:xfrm>
            <a:off x="2689934" y="1315252"/>
            <a:ext cx="8663867" cy="255853"/>
          </a:xfrm>
          <a:prstGeom prst="rect">
            <a:avLst/>
          </a:prstGeom>
        </p:spPr>
        <p:txBody>
          <a:bodyPr lIns="0" tIns="0" rIns="0" bIns="0"/>
          <a:lstStyle>
            <a:lvl1pPr marL="0" indent="0">
              <a:buNone/>
              <a:defRPr sz="2000" b="0" i="0">
                <a:solidFill>
                  <a:schemeClr val="accent5"/>
                </a:solidFill>
                <a:latin typeface="Archivo Medium" panose="020B0503020202020B04" pitchFamily="34" charset="77"/>
              </a:defRPr>
            </a:lvl1pPr>
          </a:lstStyle>
          <a:p>
            <a:pPr lvl="0"/>
            <a:r>
              <a:rPr lang="en-US"/>
              <a:t>Subheading</a:t>
            </a:r>
          </a:p>
        </p:txBody>
      </p:sp>
      <p:sp>
        <p:nvSpPr>
          <p:cNvPr id="17" name="Oval 16">
            <a:extLst>
              <a:ext uri="{FF2B5EF4-FFF2-40B4-BE49-F238E27FC236}">
                <a16:creationId xmlns:a16="http://schemas.microsoft.com/office/drawing/2014/main" id="{3D218128-6175-7B80-C66E-910CAD068F37}"/>
              </a:ext>
            </a:extLst>
          </p:cNvPr>
          <p:cNvSpPr/>
          <p:nvPr userDrawn="1"/>
        </p:nvSpPr>
        <p:spPr>
          <a:xfrm>
            <a:off x="2014220" y="819496"/>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pic>
        <p:nvPicPr>
          <p:cNvPr id="18" name="Picture 17">
            <a:extLst>
              <a:ext uri="{FF2B5EF4-FFF2-40B4-BE49-F238E27FC236}">
                <a16:creationId xmlns:a16="http://schemas.microsoft.com/office/drawing/2014/main" id="{E5818157-088C-0B84-FE00-6BCA5DBE4B85}"/>
              </a:ext>
            </a:extLst>
          </p:cNvPr>
          <p:cNvPicPr>
            <a:picLocks noChangeAspect="1"/>
          </p:cNvPicPr>
          <p:nvPr userDrawn="1"/>
        </p:nvPicPr>
        <p:blipFill>
          <a:blip r:embed="rId3"/>
          <a:stretch>
            <a:fillRect/>
          </a:stretch>
        </p:blipFill>
        <p:spPr>
          <a:xfrm>
            <a:off x="101648" y="5424631"/>
            <a:ext cx="4565196" cy="1171805"/>
          </a:xfrm>
          <a:prstGeom prst="rect">
            <a:avLst/>
          </a:prstGeom>
        </p:spPr>
      </p:pic>
      <p:sp>
        <p:nvSpPr>
          <p:cNvPr id="5" name="Holder 4">
            <a:extLst>
              <a:ext uri="{FF2B5EF4-FFF2-40B4-BE49-F238E27FC236}">
                <a16:creationId xmlns:a16="http://schemas.microsoft.com/office/drawing/2014/main" id="{EA83EE70-631C-52F0-2F44-335063514555}"/>
              </a:ext>
            </a:extLst>
          </p:cNvPr>
          <p:cNvSpPr>
            <a:spLocks noGrp="1"/>
          </p:cNvSpPr>
          <p:nvPr>
            <p:ph type="ftr" sz="quarter" idx="3"/>
          </p:nvPr>
        </p:nvSpPr>
        <p:spPr>
          <a:xfrm>
            <a:off x="4383514" y="6456099"/>
            <a:ext cx="3424971" cy="96281"/>
          </a:xfrm>
          <a:prstGeom prst="rect">
            <a:avLst/>
          </a:prstGeom>
        </p:spPr>
        <p:txBody>
          <a:bodyPr lIns="0" tIns="0" rIns="0" bIns="0"/>
          <a:lstStyle>
            <a:lvl1pPr>
              <a:defRPr sz="700" b="0" i="0">
                <a:solidFill>
                  <a:schemeClr val="tx1"/>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sp>
        <p:nvSpPr>
          <p:cNvPr id="2" name="Holder 6">
            <a:extLst>
              <a:ext uri="{FF2B5EF4-FFF2-40B4-BE49-F238E27FC236}">
                <a16:creationId xmlns:a16="http://schemas.microsoft.com/office/drawing/2014/main" id="{4D58E0EF-890F-E196-D987-AE52736EC953}"/>
              </a:ext>
            </a:extLst>
          </p:cNvPr>
          <p:cNvSpPr>
            <a:spLocks noGrp="1"/>
          </p:cNvSpPr>
          <p:nvPr>
            <p:ph type="sldNum" sz="quarter" idx="4"/>
          </p:nvPr>
        </p:nvSpPr>
        <p:spPr>
          <a:xfrm>
            <a:off x="11353800" y="409122"/>
            <a:ext cx="381000" cy="169054"/>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spTree>
    <p:extLst>
      <p:ext uri="{BB962C8B-B14F-4D97-AF65-F5344CB8AC3E}">
        <p14:creationId xmlns:p14="http://schemas.microsoft.com/office/powerpoint/2010/main" val="2120751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 Content [without TOC]">
    <p:spTree>
      <p:nvGrpSpPr>
        <p:cNvPr id="1" name=""/>
        <p:cNvGrpSpPr/>
        <p:nvPr/>
      </p:nvGrpSpPr>
      <p:grpSpPr>
        <a:xfrm>
          <a:off x="0" y="0"/>
          <a:ext cx="0" cy="0"/>
          <a:chOff x="0" y="0"/>
          <a:chExt cx="0" cy="0"/>
        </a:xfrm>
      </p:grpSpPr>
      <p:sp>
        <p:nvSpPr>
          <p:cNvPr id="8" name="Holder 3">
            <a:extLst>
              <a:ext uri="{FF2B5EF4-FFF2-40B4-BE49-F238E27FC236}">
                <a16:creationId xmlns:a16="http://schemas.microsoft.com/office/drawing/2014/main" id="{16C6BA50-2D21-486B-92AB-CB65F40EA480}"/>
              </a:ext>
            </a:extLst>
          </p:cNvPr>
          <p:cNvSpPr>
            <a:spLocks noGrp="1"/>
          </p:cNvSpPr>
          <p:nvPr>
            <p:ph type="body" idx="12" hasCustomPrompt="1"/>
          </p:nvPr>
        </p:nvSpPr>
        <p:spPr>
          <a:xfrm>
            <a:off x="1134320" y="819496"/>
            <a:ext cx="10219481" cy="377537"/>
          </a:xfrm>
          <a:prstGeom prst="rect">
            <a:avLst/>
          </a:prstGeom>
        </p:spPr>
        <p:txBody>
          <a:bodyPr lIns="0" tIns="0" rIns="0" bIns="0"/>
          <a:lstStyle>
            <a:lvl1pPr marL="0" indent="0">
              <a:buNone/>
              <a:defRPr sz="2800" b="1" i="0">
                <a:latin typeface="Archivo Medium" panose="020B0503020202020B04" pitchFamily="34" charset="77"/>
              </a:defRPr>
            </a:lvl1pPr>
          </a:lstStyle>
          <a:p>
            <a:pPr lvl="0"/>
            <a:r>
              <a:rPr lang="en-US"/>
              <a:t>Heading</a:t>
            </a:r>
          </a:p>
        </p:txBody>
      </p:sp>
      <p:sp>
        <p:nvSpPr>
          <p:cNvPr id="9" name="Holder 3">
            <a:extLst>
              <a:ext uri="{FF2B5EF4-FFF2-40B4-BE49-F238E27FC236}">
                <a16:creationId xmlns:a16="http://schemas.microsoft.com/office/drawing/2014/main" id="{FBEB15D2-3270-4E9A-BF82-224CECE8D287}"/>
              </a:ext>
            </a:extLst>
          </p:cNvPr>
          <p:cNvSpPr>
            <a:spLocks noGrp="1"/>
          </p:cNvSpPr>
          <p:nvPr>
            <p:ph type="body" idx="13" hasCustomPrompt="1"/>
          </p:nvPr>
        </p:nvSpPr>
        <p:spPr>
          <a:xfrm>
            <a:off x="1134320" y="1315252"/>
            <a:ext cx="10219481" cy="255853"/>
          </a:xfrm>
          <a:prstGeom prst="rect">
            <a:avLst/>
          </a:prstGeom>
        </p:spPr>
        <p:txBody>
          <a:bodyPr lIns="0" tIns="0" rIns="0" bIns="0"/>
          <a:lstStyle>
            <a:lvl1pPr marL="0" indent="0">
              <a:buNone/>
              <a:defRPr sz="2000" b="0" i="0">
                <a:solidFill>
                  <a:schemeClr val="accent5"/>
                </a:solidFill>
                <a:latin typeface="Archivo Medium" panose="020B0503020202020B04" pitchFamily="34" charset="77"/>
              </a:defRPr>
            </a:lvl1pPr>
          </a:lstStyle>
          <a:p>
            <a:pPr lvl="0"/>
            <a:r>
              <a:rPr lang="en-US"/>
              <a:t>Subheading</a:t>
            </a:r>
          </a:p>
        </p:txBody>
      </p:sp>
      <p:sp>
        <p:nvSpPr>
          <p:cNvPr id="5" name="Holder 3">
            <a:extLst>
              <a:ext uri="{FF2B5EF4-FFF2-40B4-BE49-F238E27FC236}">
                <a16:creationId xmlns:a16="http://schemas.microsoft.com/office/drawing/2014/main" id="{7231E82B-5130-CA0E-2617-3C01A67655CE}"/>
              </a:ext>
            </a:extLst>
          </p:cNvPr>
          <p:cNvSpPr>
            <a:spLocks noGrp="1"/>
          </p:cNvSpPr>
          <p:nvPr>
            <p:ph type="body" idx="1"/>
          </p:nvPr>
        </p:nvSpPr>
        <p:spPr>
          <a:xfrm>
            <a:off x="1134320" y="1978925"/>
            <a:ext cx="10219480" cy="3680000"/>
          </a:xfrm>
          <a:prstGeom prst="rect">
            <a:avLst/>
          </a:prstGeom>
        </p:spPr>
        <p:txBody>
          <a:bodyPr lIns="0" tIns="0" rIns="0" bIns="0"/>
          <a:lstStyle>
            <a:lvl1pPr>
              <a:defRPr sz="1800" b="0" i="0">
                <a:solidFill>
                  <a:schemeClr val="tx2"/>
                </a:solidFill>
                <a:latin typeface="Archivo" panose="020B0503020202020B04" pitchFamily="34" charset="77"/>
              </a:defRPr>
            </a:lvl1pPr>
            <a:lvl2pPr>
              <a:defRPr sz="1600" b="0" i="0">
                <a:latin typeface="Archivo" panose="020B0503020202020B04" pitchFamily="34" charset="77"/>
              </a:defRPr>
            </a:lvl2pPr>
            <a:lvl3pPr>
              <a:defRPr sz="1600" b="0" i="0">
                <a:solidFill>
                  <a:schemeClr val="accent1"/>
                </a:solidFill>
                <a:latin typeface="Archivo" panose="020B0503020202020B04" pitchFamily="34" charset="77"/>
              </a:defRPr>
            </a:lvl3pPr>
            <a:lvl4pPr>
              <a:defRPr>
                <a:solidFill>
                  <a:schemeClr val="tx2"/>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6" name="Picture 5">
            <a:extLst>
              <a:ext uri="{FF2B5EF4-FFF2-40B4-BE49-F238E27FC236}">
                <a16:creationId xmlns:a16="http://schemas.microsoft.com/office/drawing/2014/main" id="{707873CA-DCF8-F25E-8039-F1121BD26B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4973"/>
          <a:stretch/>
        </p:blipFill>
        <p:spPr>
          <a:xfrm>
            <a:off x="0" y="0"/>
            <a:ext cx="625033" cy="6858000"/>
          </a:xfrm>
          <a:prstGeom prst="rect">
            <a:avLst/>
          </a:prstGeom>
        </p:spPr>
      </p:pic>
      <p:sp>
        <p:nvSpPr>
          <p:cNvPr id="10" name="Oval 9">
            <a:extLst>
              <a:ext uri="{FF2B5EF4-FFF2-40B4-BE49-F238E27FC236}">
                <a16:creationId xmlns:a16="http://schemas.microsoft.com/office/drawing/2014/main" id="{EF685B8B-7DDB-11CE-71F0-A780076A303C}"/>
              </a:ext>
            </a:extLst>
          </p:cNvPr>
          <p:cNvSpPr/>
          <p:nvPr userDrawn="1"/>
        </p:nvSpPr>
        <p:spPr>
          <a:xfrm>
            <a:off x="442153" y="825384"/>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2" name="Holder 4">
            <a:extLst>
              <a:ext uri="{FF2B5EF4-FFF2-40B4-BE49-F238E27FC236}">
                <a16:creationId xmlns:a16="http://schemas.microsoft.com/office/drawing/2014/main" id="{6D13E55D-F94A-2F91-446F-F66C8E4910C5}"/>
              </a:ext>
            </a:extLst>
          </p:cNvPr>
          <p:cNvSpPr>
            <a:spLocks noGrp="1"/>
          </p:cNvSpPr>
          <p:nvPr>
            <p:ph type="ftr" sz="quarter" idx="3"/>
          </p:nvPr>
        </p:nvSpPr>
        <p:spPr>
          <a:xfrm>
            <a:off x="4383514" y="6456099"/>
            <a:ext cx="3424971" cy="96281"/>
          </a:xfrm>
          <a:prstGeom prst="rect">
            <a:avLst/>
          </a:prstGeom>
        </p:spPr>
        <p:txBody>
          <a:bodyPr lIns="0" tIns="0" rIns="0" bIns="0"/>
          <a:lstStyle>
            <a:lvl1pPr>
              <a:defRPr sz="700" b="0" i="0">
                <a:solidFill>
                  <a:schemeClr val="tx1"/>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sp>
        <p:nvSpPr>
          <p:cNvPr id="3" name="Holder 6">
            <a:extLst>
              <a:ext uri="{FF2B5EF4-FFF2-40B4-BE49-F238E27FC236}">
                <a16:creationId xmlns:a16="http://schemas.microsoft.com/office/drawing/2014/main" id="{64BB6E68-E821-5145-003D-2D994F7810BA}"/>
              </a:ext>
            </a:extLst>
          </p:cNvPr>
          <p:cNvSpPr>
            <a:spLocks noGrp="1"/>
          </p:cNvSpPr>
          <p:nvPr>
            <p:ph type="sldNum" sz="quarter" idx="4"/>
          </p:nvPr>
        </p:nvSpPr>
        <p:spPr>
          <a:xfrm>
            <a:off x="11353800" y="409122"/>
            <a:ext cx="381000" cy="169054"/>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spTree>
    <p:extLst>
      <p:ext uri="{BB962C8B-B14F-4D97-AF65-F5344CB8AC3E}">
        <p14:creationId xmlns:p14="http://schemas.microsoft.com/office/powerpoint/2010/main" val="1669821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Content [without TOC]">
    <p:spTree>
      <p:nvGrpSpPr>
        <p:cNvPr id="1" name=""/>
        <p:cNvGrpSpPr/>
        <p:nvPr/>
      </p:nvGrpSpPr>
      <p:grpSpPr>
        <a:xfrm>
          <a:off x="0" y="0"/>
          <a:ext cx="0" cy="0"/>
          <a:chOff x="0" y="0"/>
          <a:chExt cx="0" cy="0"/>
        </a:xfrm>
      </p:grpSpPr>
      <p:sp>
        <p:nvSpPr>
          <p:cNvPr id="12" name="Holder 6">
            <a:extLst>
              <a:ext uri="{FF2B5EF4-FFF2-40B4-BE49-F238E27FC236}">
                <a16:creationId xmlns:a16="http://schemas.microsoft.com/office/drawing/2014/main" id="{E1ACEB03-573C-8E4E-FD0C-45C8AA9F0DB9}"/>
              </a:ext>
            </a:extLst>
          </p:cNvPr>
          <p:cNvSpPr>
            <a:spLocks noGrp="1"/>
          </p:cNvSpPr>
          <p:nvPr>
            <p:ph type="sldNum" sz="quarter" idx="4"/>
          </p:nvPr>
        </p:nvSpPr>
        <p:spPr>
          <a:xfrm>
            <a:off x="11353800" y="409122"/>
            <a:ext cx="381000" cy="169054"/>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pic>
        <p:nvPicPr>
          <p:cNvPr id="6" name="Picture 5">
            <a:extLst>
              <a:ext uri="{FF2B5EF4-FFF2-40B4-BE49-F238E27FC236}">
                <a16:creationId xmlns:a16="http://schemas.microsoft.com/office/drawing/2014/main" id="{707873CA-DCF8-F25E-8039-F1121BD26B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4973"/>
          <a:stretch/>
        </p:blipFill>
        <p:spPr>
          <a:xfrm>
            <a:off x="0" y="0"/>
            <a:ext cx="625033" cy="6858000"/>
          </a:xfrm>
          <a:prstGeom prst="rect">
            <a:avLst/>
          </a:prstGeom>
        </p:spPr>
      </p:pic>
      <p:sp>
        <p:nvSpPr>
          <p:cNvPr id="10" name="Oval 9">
            <a:extLst>
              <a:ext uri="{FF2B5EF4-FFF2-40B4-BE49-F238E27FC236}">
                <a16:creationId xmlns:a16="http://schemas.microsoft.com/office/drawing/2014/main" id="{EF685B8B-7DDB-11CE-71F0-A780076A303C}"/>
              </a:ext>
            </a:extLst>
          </p:cNvPr>
          <p:cNvSpPr/>
          <p:nvPr userDrawn="1"/>
        </p:nvSpPr>
        <p:spPr>
          <a:xfrm>
            <a:off x="442153" y="825384"/>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2" name="Holder 4">
            <a:extLst>
              <a:ext uri="{FF2B5EF4-FFF2-40B4-BE49-F238E27FC236}">
                <a16:creationId xmlns:a16="http://schemas.microsoft.com/office/drawing/2014/main" id="{AC675A04-0138-6A36-67C7-A36ED5EF8F67}"/>
              </a:ext>
            </a:extLst>
          </p:cNvPr>
          <p:cNvSpPr>
            <a:spLocks noGrp="1"/>
          </p:cNvSpPr>
          <p:nvPr>
            <p:ph type="ftr" sz="quarter" idx="3"/>
          </p:nvPr>
        </p:nvSpPr>
        <p:spPr>
          <a:xfrm>
            <a:off x="4383514" y="6456099"/>
            <a:ext cx="3424971" cy="96281"/>
          </a:xfrm>
          <a:prstGeom prst="rect">
            <a:avLst/>
          </a:prstGeom>
        </p:spPr>
        <p:txBody>
          <a:bodyPr lIns="0" tIns="0" rIns="0" bIns="0"/>
          <a:lstStyle>
            <a:lvl1pPr>
              <a:defRPr sz="700" b="0" i="0">
                <a:solidFill>
                  <a:schemeClr val="tx1"/>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spTree>
    <p:extLst>
      <p:ext uri="{BB962C8B-B14F-4D97-AF65-F5344CB8AC3E}">
        <p14:creationId xmlns:p14="http://schemas.microsoft.com/office/powerpoint/2010/main" val="398253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 Content [Two Card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0026D-2481-6116-F3D1-E55EB0C4F1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4973"/>
          <a:stretch/>
        </p:blipFill>
        <p:spPr>
          <a:xfrm>
            <a:off x="0" y="0"/>
            <a:ext cx="625033" cy="6858000"/>
          </a:xfrm>
          <a:prstGeom prst="rect">
            <a:avLst/>
          </a:prstGeom>
        </p:spPr>
      </p:pic>
      <p:sp>
        <p:nvSpPr>
          <p:cNvPr id="8" name="Holder 3">
            <a:extLst>
              <a:ext uri="{FF2B5EF4-FFF2-40B4-BE49-F238E27FC236}">
                <a16:creationId xmlns:a16="http://schemas.microsoft.com/office/drawing/2014/main" id="{16C6BA50-2D21-486B-92AB-CB65F40EA480}"/>
              </a:ext>
            </a:extLst>
          </p:cNvPr>
          <p:cNvSpPr>
            <a:spLocks noGrp="1"/>
          </p:cNvSpPr>
          <p:nvPr>
            <p:ph type="body" idx="12" hasCustomPrompt="1"/>
          </p:nvPr>
        </p:nvSpPr>
        <p:spPr>
          <a:xfrm>
            <a:off x="1134320" y="819496"/>
            <a:ext cx="10219481" cy="377537"/>
          </a:xfrm>
          <a:prstGeom prst="rect">
            <a:avLst/>
          </a:prstGeom>
        </p:spPr>
        <p:txBody>
          <a:bodyPr lIns="0" tIns="0" rIns="0" bIns="0"/>
          <a:lstStyle>
            <a:lvl1pPr marL="0" indent="0">
              <a:buNone/>
              <a:defRPr sz="2800" b="1" i="0">
                <a:latin typeface="Archivo Medium" panose="020B0503020202020B04" pitchFamily="34" charset="77"/>
              </a:defRPr>
            </a:lvl1pPr>
          </a:lstStyle>
          <a:p>
            <a:pPr lvl="0"/>
            <a:r>
              <a:rPr lang="en-US"/>
              <a:t>Heading</a:t>
            </a:r>
          </a:p>
        </p:txBody>
      </p:sp>
      <p:sp>
        <p:nvSpPr>
          <p:cNvPr id="9" name="Holder 3">
            <a:extLst>
              <a:ext uri="{FF2B5EF4-FFF2-40B4-BE49-F238E27FC236}">
                <a16:creationId xmlns:a16="http://schemas.microsoft.com/office/drawing/2014/main" id="{FBEB15D2-3270-4E9A-BF82-224CECE8D287}"/>
              </a:ext>
            </a:extLst>
          </p:cNvPr>
          <p:cNvSpPr>
            <a:spLocks noGrp="1"/>
          </p:cNvSpPr>
          <p:nvPr>
            <p:ph type="body" idx="13" hasCustomPrompt="1"/>
          </p:nvPr>
        </p:nvSpPr>
        <p:spPr>
          <a:xfrm>
            <a:off x="1134320" y="1315252"/>
            <a:ext cx="10219481" cy="255853"/>
          </a:xfrm>
          <a:prstGeom prst="rect">
            <a:avLst/>
          </a:prstGeom>
        </p:spPr>
        <p:txBody>
          <a:bodyPr lIns="0" tIns="0" rIns="0" bIns="0"/>
          <a:lstStyle>
            <a:lvl1pPr marL="0" indent="0">
              <a:buNone/>
              <a:defRPr sz="2000" b="0" i="0">
                <a:solidFill>
                  <a:schemeClr val="accent5"/>
                </a:solidFill>
                <a:latin typeface="Archivo Medium" panose="020B0503020202020B04" pitchFamily="34" charset="77"/>
              </a:defRPr>
            </a:lvl1pPr>
          </a:lstStyle>
          <a:p>
            <a:pPr lvl="0"/>
            <a:r>
              <a:rPr lang="en-US"/>
              <a:t>Subheading</a:t>
            </a:r>
          </a:p>
        </p:txBody>
      </p:sp>
      <p:sp>
        <p:nvSpPr>
          <p:cNvPr id="3" name="Oval 2">
            <a:extLst>
              <a:ext uri="{FF2B5EF4-FFF2-40B4-BE49-F238E27FC236}">
                <a16:creationId xmlns:a16="http://schemas.microsoft.com/office/drawing/2014/main" id="{8075B8E4-9B0A-C053-F464-360B31062D7D}"/>
              </a:ext>
            </a:extLst>
          </p:cNvPr>
          <p:cNvSpPr/>
          <p:nvPr userDrawn="1"/>
        </p:nvSpPr>
        <p:spPr>
          <a:xfrm>
            <a:off x="442153" y="825384"/>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10" name="Round Diagonal Corner Rectangle 9">
            <a:extLst>
              <a:ext uri="{FF2B5EF4-FFF2-40B4-BE49-F238E27FC236}">
                <a16:creationId xmlns:a16="http://schemas.microsoft.com/office/drawing/2014/main" id="{42B9BD18-5AA2-8753-591D-ED8B26E554FF}"/>
              </a:ext>
            </a:extLst>
          </p:cNvPr>
          <p:cNvSpPr/>
          <p:nvPr userDrawn="1"/>
        </p:nvSpPr>
        <p:spPr>
          <a:xfrm>
            <a:off x="1134319" y="1809250"/>
            <a:ext cx="4961681" cy="3969601"/>
          </a:xfrm>
          <a:prstGeom prst="round2DiagRect">
            <a:avLst>
              <a:gd name="adj1" fmla="val 0"/>
              <a:gd name="adj2" fmla="val 22900"/>
            </a:avLst>
          </a:prstGeom>
          <a:solidFill>
            <a:schemeClr val="accent1">
              <a:lumMod val="20000"/>
              <a:lumOff val="80000"/>
            </a:schemeClr>
          </a:solidFill>
          <a:ln w="19050">
            <a:solidFill>
              <a:schemeClr val="tx1"/>
            </a:solidFill>
          </a:ln>
          <a:effectLst>
            <a:outerShdw blurRad="140036" dist="38100" dir="2700000" sx="99167" sy="99167"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14" name="Holder 3">
            <a:extLst>
              <a:ext uri="{FF2B5EF4-FFF2-40B4-BE49-F238E27FC236}">
                <a16:creationId xmlns:a16="http://schemas.microsoft.com/office/drawing/2014/main" id="{C3300C48-97DD-564B-A41D-671BBD725AB7}"/>
              </a:ext>
            </a:extLst>
          </p:cNvPr>
          <p:cNvSpPr>
            <a:spLocks noGrp="1"/>
          </p:cNvSpPr>
          <p:nvPr>
            <p:ph type="body" idx="1" hasCustomPrompt="1"/>
          </p:nvPr>
        </p:nvSpPr>
        <p:spPr>
          <a:xfrm>
            <a:off x="1546412" y="2183321"/>
            <a:ext cx="4303059" cy="3195503"/>
          </a:xfrm>
          <a:prstGeom prst="rect">
            <a:avLst/>
          </a:prstGeom>
        </p:spPr>
        <p:txBody>
          <a:bodyPr lIns="0" tIns="0" rIns="0" bIns="0"/>
          <a:lstStyle>
            <a:lvl1pPr marL="0" indent="0">
              <a:buNone/>
              <a:defRPr sz="1800" b="0" i="0">
                <a:solidFill>
                  <a:schemeClr val="tx1"/>
                </a:solidFill>
                <a:latin typeface="Archivo" panose="020B0503020202020B04" pitchFamily="34" charset="77"/>
              </a:defRPr>
            </a:lvl1pPr>
            <a:lvl2pPr>
              <a:defRPr sz="1600" b="0" i="0">
                <a:latin typeface="Archivo" panose="020B0503020202020B04" pitchFamily="34" charset="77"/>
              </a:defRPr>
            </a:lvl2pPr>
            <a:lvl3pPr>
              <a:defRPr sz="1600" b="0" i="0">
                <a:latin typeface="Archivo" panose="020B0503020202020B04" pitchFamily="34" charset="77"/>
              </a:defRPr>
            </a:lvl3pPr>
          </a:lstStyle>
          <a:p>
            <a:pPr lvl="0"/>
            <a:r>
              <a:rPr lang="en-US"/>
              <a:t>An Interesting Point</a:t>
            </a:r>
          </a:p>
          <a:p>
            <a:pPr lvl="0"/>
            <a:r>
              <a:rPr lang="en-US"/>
              <a:t>Click to edit Master text styles</a:t>
            </a:r>
          </a:p>
          <a:p>
            <a:pPr lvl="1"/>
            <a:endParaRPr lang="en-US" sz="1600"/>
          </a:p>
          <a:p>
            <a:pPr lvl="2"/>
            <a:endParaRPr lang="en-US"/>
          </a:p>
        </p:txBody>
      </p:sp>
      <p:sp>
        <p:nvSpPr>
          <p:cNvPr id="11" name="Round Diagonal Corner Rectangle 10">
            <a:extLst>
              <a:ext uri="{FF2B5EF4-FFF2-40B4-BE49-F238E27FC236}">
                <a16:creationId xmlns:a16="http://schemas.microsoft.com/office/drawing/2014/main" id="{FC617A79-72B1-E6EF-DBC9-0EB07212D71E}"/>
              </a:ext>
            </a:extLst>
          </p:cNvPr>
          <p:cNvSpPr/>
          <p:nvPr userDrawn="1"/>
        </p:nvSpPr>
        <p:spPr>
          <a:xfrm>
            <a:off x="6419013" y="1809250"/>
            <a:ext cx="4961681" cy="3969601"/>
          </a:xfrm>
          <a:prstGeom prst="round2DiagRect">
            <a:avLst>
              <a:gd name="adj1" fmla="val 0"/>
              <a:gd name="adj2" fmla="val 22900"/>
            </a:avLst>
          </a:prstGeom>
          <a:solidFill>
            <a:schemeClr val="accent1">
              <a:lumMod val="20000"/>
              <a:lumOff val="80000"/>
            </a:schemeClr>
          </a:solidFill>
          <a:ln w="19050">
            <a:solidFill>
              <a:schemeClr val="tx1"/>
            </a:solidFill>
          </a:ln>
          <a:effectLst>
            <a:outerShdw blurRad="140036" dist="38100" dir="2700000" sx="99167" sy="99167"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13" name="Holder 3">
            <a:extLst>
              <a:ext uri="{FF2B5EF4-FFF2-40B4-BE49-F238E27FC236}">
                <a16:creationId xmlns:a16="http://schemas.microsoft.com/office/drawing/2014/main" id="{07AED560-05C6-4055-52CC-D5B620D96DA5}"/>
              </a:ext>
            </a:extLst>
          </p:cNvPr>
          <p:cNvSpPr>
            <a:spLocks noGrp="1"/>
          </p:cNvSpPr>
          <p:nvPr>
            <p:ph type="body" idx="14" hasCustomPrompt="1"/>
          </p:nvPr>
        </p:nvSpPr>
        <p:spPr>
          <a:xfrm>
            <a:off x="6858000" y="2183321"/>
            <a:ext cx="4303059" cy="3195503"/>
          </a:xfrm>
          <a:prstGeom prst="rect">
            <a:avLst/>
          </a:prstGeom>
        </p:spPr>
        <p:txBody>
          <a:bodyPr lIns="0" tIns="0" rIns="0" bIns="0"/>
          <a:lstStyle>
            <a:lvl1pPr marL="0" indent="0">
              <a:buNone/>
              <a:defRPr sz="1800" b="0" i="0">
                <a:solidFill>
                  <a:schemeClr val="tx1"/>
                </a:solidFill>
                <a:latin typeface="Archivo" panose="020B0503020202020B04" pitchFamily="34" charset="77"/>
              </a:defRPr>
            </a:lvl1pPr>
            <a:lvl2pPr>
              <a:defRPr sz="1600" b="0" i="0">
                <a:latin typeface="Archivo" panose="020B0503020202020B04" pitchFamily="34" charset="77"/>
              </a:defRPr>
            </a:lvl2pPr>
            <a:lvl3pPr>
              <a:defRPr sz="1600" b="0" i="0">
                <a:latin typeface="Archivo" panose="020B0503020202020B04" pitchFamily="34" charset="77"/>
              </a:defRPr>
            </a:lvl3pPr>
          </a:lstStyle>
          <a:p>
            <a:pPr lvl="0"/>
            <a:r>
              <a:rPr lang="en-US"/>
              <a:t>Another Interesting Point</a:t>
            </a:r>
          </a:p>
          <a:p>
            <a:pPr lvl="0"/>
            <a:r>
              <a:rPr lang="en-US"/>
              <a:t>Click to edit Master text styles</a:t>
            </a:r>
          </a:p>
          <a:p>
            <a:pPr lvl="1"/>
            <a:endParaRPr lang="en-US" sz="1600"/>
          </a:p>
          <a:p>
            <a:pPr lvl="2"/>
            <a:endParaRPr lang="en-US"/>
          </a:p>
        </p:txBody>
      </p:sp>
      <p:sp>
        <p:nvSpPr>
          <p:cNvPr id="19" name="Holder 6">
            <a:extLst>
              <a:ext uri="{FF2B5EF4-FFF2-40B4-BE49-F238E27FC236}">
                <a16:creationId xmlns:a16="http://schemas.microsoft.com/office/drawing/2014/main" id="{A76602C0-A633-18EB-FFD6-C08CCC956D30}"/>
              </a:ext>
            </a:extLst>
          </p:cNvPr>
          <p:cNvSpPr>
            <a:spLocks noGrp="1"/>
          </p:cNvSpPr>
          <p:nvPr>
            <p:ph type="sldNum" sz="quarter" idx="4"/>
          </p:nvPr>
        </p:nvSpPr>
        <p:spPr>
          <a:xfrm>
            <a:off x="11353800" y="409122"/>
            <a:ext cx="381000" cy="169054"/>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sp>
        <p:nvSpPr>
          <p:cNvPr id="5" name="Holder 4">
            <a:extLst>
              <a:ext uri="{FF2B5EF4-FFF2-40B4-BE49-F238E27FC236}">
                <a16:creationId xmlns:a16="http://schemas.microsoft.com/office/drawing/2014/main" id="{9B8330DC-9052-413A-05FD-2F6487700FBD}"/>
              </a:ext>
            </a:extLst>
          </p:cNvPr>
          <p:cNvSpPr>
            <a:spLocks noGrp="1"/>
          </p:cNvSpPr>
          <p:nvPr>
            <p:ph type="ftr" sz="quarter" idx="3"/>
          </p:nvPr>
        </p:nvSpPr>
        <p:spPr>
          <a:xfrm>
            <a:off x="4383514" y="6456099"/>
            <a:ext cx="3424971" cy="96281"/>
          </a:xfrm>
          <a:prstGeom prst="rect">
            <a:avLst/>
          </a:prstGeom>
        </p:spPr>
        <p:txBody>
          <a:bodyPr lIns="0" tIns="0" rIns="0" bIns="0"/>
          <a:lstStyle>
            <a:lvl1pPr>
              <a:defRPr sz="700" b="0" i="0">
                <a:solidFill>
                  <a:schemeClr val="tx1"/>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spTree>
    <p:extLst>
      <p:ext uri="{BB962C8B-B14F-4D97-AF65-F5344CB8AC3E}">
        <p14:creationId xmlns:p14="http://schemas.microsoft.com/office/powerpoint/2010/main" val="2384324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Content [single card]">
    <p:spTree>
      <p:nvGrpSpPr>
        <p:cNvPr id="1" name=""/>
        <p:cNvGrpSpPr/>
        <p:nvPr/>
      </p:nvGrpSpPr>
      <p:grpSpPr>
        <a:xfrm>
          <a:off x="0" y="0"/>
          <a:ext cx="0" cy="0"/>
          <a:chOff x="0" y="0"/>
          <a:chExt cx="0" cy="0"/>
        </a:xfrm>
      </p:grpSpPr>
      <p:sp>
        <p:nvSpPr>
          <p:cNvPr id="10" name="Round Diagonal Corner Rectangle 9">
            <a:extLst>
              <a:ext uri="{FF2B5EF4-FFF2-40B4-BE49-F238E27FC236}">
                <a16:creationId xmlns:a16="http://schemas.microsoft.com/office/drawing/2014/main" id="{42B9BD18-5AA2-8753-591D-ED8B26E554FF}"/>
              </a:ext>
            </a:extLst>
          </p:cNvPr>
          <p:cNvSpPr/>
          <p:nvPr userDrawn="1"/>
        </p:nvSpPr>
        <p:spPr>
          <a:xfrm>
            <a:off x="1628632" y="2101755"/>
            <a:ext cx="8934736" cy="2654490"/>
          </a:xfrm>
          <a:prstGeom prst="round2DiagRect">
            <a:avLst>
              <a:gd name="adj1" fmla="val 0"/>
              <a:gd name="adj2" fmla="val 50000"/>
            </a:avLst>
          </a:prstGeom>
          <a:solidFill>
            <a:schemeClr val="accent1">
              <a:lumMod val="20000"/>
              <a:lumOff val="80000"/>
            </a:schemeClr>
          </a:solidFill>
          <a:ln w="19050">
            <a:solidFill>
              <a:schemeClr val="tx1"/>
            </a:solidFill>
          </a:ln>
          <a:effectLst>
            <a:outerShdw blurRad="140036" dist="38100" dir="2700000" sx="99167" sy="99167"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8" name="Holder 3">
            <a:extLst>
              <a:ext uri="{FF2B5EF4-FFF2-40B4-BE49-F238E27FC236}">
                <a16:creationId xmlns:a16="http://schemas.microsoft.com/office/drawing/2014/main" id="{16C6BA50-2D21-486B-92AB-CB65F40EA480}"/>
              </a:ext>
            </a:extLst>
          </p:cNvPr>
          <p:cNvSpPr>
            <a:spLocks noGrp="1"/>
          </p:cNvSpPr>
          <p:nvPr>
            <p:ph type="body" idx="12" hasCustomPrompt="1"/>
          </p:nvPr>
        </p:nvSpPr>
        <p:spPr>
          <a:xfrm>
            <a:off x="2792506" y="2540073"/>
            <a:ext cx="6606988" cy="1816774"/>
          </a:xfrm>
          <a:prstGeom prst="rect">
            <a:avLst/>
          </a:prstGeom>
        </p:spPr>
        <p:txBody>
          <a:bodyPr lIns="0" tIns="0" rIns="0" bIns="0" anchor="ctr"/>
          <a:lstStyle>
            <a:lvl1pPr marL="0" indent="0" algn="ctr">
              <a:buNone/>
              <a:defRPr sz="2800" b="1" i="0">
                <a:latin typeface="Archivo Medium" panose="020B0503020202020B04" pitchFamily="34" charset="77"/>
              </a:defRPr>
            </a:lvl1pPr>
          </a:lstStyle>
          <a:p>
            <a:pPr lvl="0"/>
            <a:r>
              <a:rPr lang="en-US"/>
              <a:t>The Key Takeaway</a:t>
            </a:r>
          </a:p>
        </p:txBody>
      </p:sp>
      <p:sp>
        <p:nvSpPr>
          <p:cNvPr id="11" name="Holder 6">
            <a:extLst>
              <a:ext uri="{FF2B5EF4-FFF2-40B4-BE49-F238E27FC236}">
                <a16:creationId xmlns:a16="http://schemas.microsoft.com/office/drawing/2014/main" id="{A7363B58-650B-5FD1-9EFA-CEC9D383679E}"/>
              </a:ext>
            </a:extLst>
          </p:cNvPr>
          <p:cNvSpPr>
            <a:spLocks noGrp="1"/>
          </p:cNvSpPr>
          <p:nvPr>
            <p:ph type="sldNum" sz="quarter" idx="4"/>
          </p:nvPr>
        </p:nvSpPr>
        <p:spPr>
          <a:xfrm>
            <a:off x="11353800" y="409122"/>
            <a:ext cx="381000" cy="169054"/>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pic>
        <p:nvPicPr>
          <p:cNvPr id="5" name="Picture 4">
            <a:extLst>
              <a:ext uri="{FF2B5EF4-FFF2-40B4-BE49-F238E27FC236}">
                <a16:creationId xmlns:a16="http://schemas.microsoft.com/office/drawing/2014/main" id="{77596332-846E-1089-4BA2-15EEDE9C1C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4973"/>
          <a:stretch/>
        </p:blipFill>
        <p:spPr>
          <a:xfrm>
            <a:off x="0" y="0"/>
            <a:ext cx="625033" cy="6858000"/>
          </a:xfrm>
          <a:prstGeom prst="rect">
            <a:avLst/>
          </a:prstGeom>
        </p:spPr>
      </p:pic>
      <p:sp>
        <p:nvSpPr>
          <p:cNvPr id="6" name="Oval 5">
            <a:extLst>
              <a:ext uri="{FF2B5EF4-FFF2-40B4-BE49-F238E27FC236}">
                <a16:creationId xmlns:a16="http://schemas.microsoft.com/office/drawing/2014/main" id="{8CBC5BA3-AB36-908B-84A2-979A6B17EDFE}"/>
              </a:ext>
            </a:extLst>
          </p:cNvPr>
          <p:cNvSpPr/>
          <p:nvPr userDrawn="1"/>
        </p:nvSpPr>
        <p:spPr>
          <a:xfrm>
            <a:off x="442153" y="825384"/>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2" name="Holder 4">
            <a:extLst>
              <a:ext uri="{FF2B5EF4-FFF2-40B4-BE49-F238E27FC236}">
                <a16:creationId xmlns:a16="http://schemas.microsoft.com/office/drawing/2014/main" id="{9854F6B9-8AA7-DE48-72B8-2198AE895ECF}"/>
              </a:ext>
            </a:extLst>
          </p:cNvPr>
          <p:cNvSpPr>
            <a:spLocks noGrp="1"/>
          </p:cNvSpPr>
          <p:nvPr>
            <p:ph type="ftr" sz="quarter" idx="3"/>
          </p:nvPr>
        </p:nvSpPr>
        <p:spPr>
          <a:xfrm>
            <a:off x="4383514" y="6456099"/>
            <a:ext cx="3424971" cy="96281"/>
          </a:xfrm>
          <a:prstGeom prst="rect">
            <a:avLst/>
          </a:prstGeom>
        </p:spPr>
        <p:txBody>
          <a:bodyPr lIns="0" tIns="0" rIns="0" bIns="0"/>
          <a:lstStyle>
            <a:lvl1pPr>
              <a:defRPr sz="700" b="0" i="0">
                <a:solidFill>
                  <a:schemeClr val="tx1"/>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spTree>
    <p:extLst>
      <p:ext uri="{BB962C8B-B14F-4D97-AF65-F5344CB8AC3E}">
        <p14:creationId xmlns:p14="http://schemas.microsoft.com/office/powerpoint/2010/main" val="506484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g Dramatic Quot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Graphic 17">
            <a:extLst>
              <a:ext uri="{FF2B5EF4-FFF2-40B4-BE49-F238E27FC236}">
                <a16:creationId xmlns:a16="http://schemas.microsoft.com/office/drawing/2014/main" id="{714ED117-7D2C-AEF5-DD2C-C9947EDDC1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092046" y="6249220"/>
            <a:ext cx="3803682" cy="303160"/>
          </a:xfrm>
          <a:prstGeom prst="rect">
            <a:avLst/>
          </a:prstGeom>
        </p:spPr>
      </p:pic>
      <p:sp>
        <p:nvSpPr>
          <p:cNvPr id="7" name="Holder 3">
            <a:extLst>
              <a:ext uri="{FF2B5EF4-FFF2-40B4-BE49-F238E27FC236}">
                <a16:creationId xmlns:a16="http://schemas.microsoft.com/office/drawing/2014/main" id="{94981124-44F7-3ABE-7B7E-1B35B77A2D87}"/>
              </a:ext>
            </a:extLst>
          </p:cNvPr>
          <p:cNvSpPr>
            <a:spLocks noGrp="1"/>
          </p:cNvSpPr>
          <p:nvPr>
            <p:ph type="body" idx="12" hasCustomPrompt="1"/>
          </p:nvPr>
        </p:nvSpPr>
        <p:spPr>
          <a:xfrm>
            <a:off x="1051556" y="1345674"/>
            <a:ext cx="4789958" cy="4166652"/>
          </a:xfrm>
          <a:prstGeom prst="rect">
            <a:avLst/>
          </a:prstGeom>
        </p:spPr>
        <p:txBody>
          <a:bodyPr lIns="0" tIns="0" rIns="0" bIns="0" anchor="ctr"/>
          <a:lstStyle>
            <a:lvl1pPr marL="0" indent="0" algn="l">
              <a:buNone/>
              <a:defRPr sz="3600" b="1" i="0">
                <a:solidFill>
                  <a:schemeClr val="bg1"/>
                </a:solidFill>
                <a:latin typeface="Archivo Medium" panose="020B0503020202020B04" pitchFamily="34" charset="77"/>
              </a:defRPr>
            </a:lvl1pPr>
          </a:lstStyle>
          <a:p>
            <a:pPr lvl="0"/>
            <a:r>
              <a:rPr lang="en-US"/>
              <a:t>You can make a really dramatic point with this slide, or add a poignant quote.</a:t>
            </a:r>
          </a:p>
        </p:txBody>
      </p:sp>
      <p:pic>
        <p:nvPicPr>
          <p:cNvPr id="4" name="Picture 3">
            <a:extLst>
              <a:ext uri="{FF2B5EF4-FFF2-40B4-BE49-F238E27FC236}">
                <a16:creationId xmlns:a16="http://schemas.microsoft.com/office/drawing/2014/main" id="{96C59CCF-0E98-EA1D-108D-F4EDB799F2DD}"/>
              </a:ext>
            </a:extLst>
          </p:cNvPr>
          <p:cNvPicPr>
            <a:picLocks noChangeAspect="1"/>
          </p:cNvPicPr>
          <p:nvPr userDrawn="1"/>
        </p:nvPicPr>
        <p:blipFill rotWithShape="1">
          <a:blip r:embed="rId4"/>
          <a:srcRect r="31824"/>
          <a:stretch/>
        </p:blipFill>
        <p:spPr>
          <a:xfrm>
            <a:off x="6893070" y="2450218"/>
            <a:ext cx="5298930" cy="1995037"/>
          </a:xfrm>
          <a:prstGeom prst="rect">
            <a:avLst/>
          </a:prstGeom>
        </p:spPr>
      </p:pic>
      <p:sp>
        <p:nvSpPr>
          <p:cNvPr id="6" name="Holder 4">
            <a:extLst>
              <a:ext uri="{FF2B5EF4-FFF2-40B4-BE49-F238E27FC236}">
                <a16:creationId xmlns:a16="http://schemas.microsoft.com/office/drawing/2014/main" id="{83491548-B5C6-390C-83FD-C2DA130A26D2}"/>
              </a:ext>
            </a:extLst>
          </p:cNvPr>
          <p:cNvSpPr>
            <a:spLocks noGrp="1"/>
          </p:cNvSpPr>
          <p:nvPr>
            <p:ph type="ftr" sz="quarter" idx="3"/>
          </p:nvPr>
        </p:nvSpPr>
        <p:spPr>
          <a:xfrm>
            <a:off x="4383514" y="6456099"/>
            <a:ext cx="3424971" cy="96281"/>
          </a:xfrm>
          <a:prstGeom prst="rect">
            <a:avLst/>
          </a:prstGeom>
        </p:spPr>
        <p:txBody>
          <a:bodyPr lIns="0" tIns="0" rIns="0" bIns="0"/>
          <a:lstStyle>
            <a:lvl1pPr>
              <a:defRPr sz="700" b="0" i="0">
                <a:solidFill>
                  <a:schemeClr val="tx1">
                    <a:lumMod val="20000"/>
                    <a:lumOff val="80000"/>
                  </a:schemeClr>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sp>
        <p:nvSpPr>
          <p:cNvPr id="5" name="object 2">
            <a:extLst>
              <a:ext uri="{FF2B5EF4-FFF2-40B4-BE49-F238E27FC236}">
                <a16:creationId xmlns:a16="http://schemas.microsoft.com/office/drawing/2014/main" id="{218973D3-2DE4-FFB0-5A99-63268F3D9B4F}"/>
              </a:ext>
            </a:extLst>
          </p:cNvPr>
          <p:cNvSpPr txBox="1"/>
          <p:nvPr userDrawn="1"/>
        </p:nvSpPr>
        <p:spPr>
          <a:xfrm>
            <a:off x="10359080" y="409122"/>
            <a:ext cx="907427" cy="151323"/>
          </a:xfrm>
          <a:prstGeom prst="rect">
            <a:avLst/>
          </a:prstGeom>
        </p:spPr>
        <p:txBody>
          <a:bodyPr vert="horz" wrap="square" lIns="0" tIns="12700" rIns="0" bIns="0" rtlCol="0">
            <a:spAutoFit/>
          </a:bodyPr>
          <a:lstStyle/>
          <a:p>
            <a:pPr marL="12700" algn="r">
              <a:lnSpc>
                <a:spcPct val="100000"/>
              </a:lnSpc>
              <a:spcBef>
                <a:spcPts val="100"/>
              </a:spcBef>
            </a:pPr>
            <a:fld id="{D8578E52-F5C2-E947-B839-94081D526471}" type="datetime1">
              <a:rPr lang="en-US" sz="900" b="1" i="0" spc="40" smtClean="0">
                <a:solidFill>
                  <a:schemeClr val="accent3"/>
                </a:solidFill>
                <a:latin typeface="Archivo Medium" panose="020B0503020202020B04" pitchFamily="34" charset="77"/>
                <a:cs typeface="SegoeUI-Semibold"/>
              </a:rPr>
              <a:pPr marL="12700" algn="r">
                <a:lnSpc>
                  <a:spcPct val="100000"/>
                </a:lnSpc>
                <a:spcBef>
                  <a:spcPts val="100"/>
                </a:spcBef>
              </a:pPr>
              <a:t>3/28/2024</a:t>
            </a:fld>
            <a:endParaRPr sz="900" b="1" i="0">
              <a:solidFill>
                <a:schemeClr val="accent3"/>
              </a:solidFill>
              <a:latin typeface="Archivo Medium" panose="020B0503020202020B04" pitchFamily="34" charset="77"/>
              <a:cs typeface="SegoeUI-Semibold"/>
            </a:endParaRPr>
          </a:p>
        </p:txBody>
      </p:sp>
      <p:sp>
        <p:nvSpPr>
          <p:cNvPr id="8" name="Holder 6">
            <a:extLst>
              <a:ext uri="{FF2B5EF4-FFF2-40B4-BE49-F238E27FC236}">
                <a16:creationId xmlns:a16="http://schemas.microsoft.com/office/drawing/2014/main" id="{D8021451-0213-DADB-3576-9F0026B981C9}"/>
              </a:ext>
            </a:extLst>
          </p:cNvPr>
          <p:cNvSpPr>
            <a:spLocks noGrp="1"/>
          </p:cNvSpPr>
          <p:nvPr>
            <p:ph type="sldNum" sz="quarter" idx="4"/>
          </p:nvPr>
        </p:nvSpPr>
        <p:spPr>
          <a:xfrm>
            <a:off x="11544300" y="409122"/>
            <a:ext cx="190500" cy="151323"/>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spTree>
    <p:extLst>
      <p:ext uri="{BB962C8B-B14F-4D97-AF65-F5344CB8AC3E}">
        <p14:creationId xmlns:p14="http://schemas.microsoft.com/office/powerpoint/2010/main" val="2865658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H Content [Quote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708009-5322-7003-BB23-F098E5C3F0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797"/>
          <a:stretch/>
        </p:blipFill>
        <p:spPr>
          <a:xfrm>
            <a:off x="7417416" y="0"/>
            <a:ext cx="4774584" cy="6858000"/>
          </a:xfrm>
          <a:prstGeom prst="rect">
            <a:avLst/>
          </a:prstGeom>
        </p:spPr>
      </p:pic>
      <p:sp>
        <p:nvSpPr>
          <p:cNvPr id="8" name="Holder 3">
            <a:extLst>
              <a:ext uri="{FF2B5EF4-FFF2-40B4-BE49-F238E27FC236}">
                <a16:creationId xmlns:a16="http://schemas.microsoft.com/office/drawing/2014/main" id="{79C31135-74CD-3C83-E70E-15E7C98D7B72}"/>
              </a:ext>
            </a:extLst>
          </p:cNvPr>
          <p:cNvSpPr>
            <a:spLocks noGrp="1"/>
          </p:cNvSpPr>
          <p:nvPr>
            <p:ph type="body" idx="1"/>
          </p:nvPr>
        </p:nvSpPr>
        <p:spPr>
          <a:xfrm>
            <a:off x="1134320" y="1945178"/>
            <a:ext cx="5582364" cy="3969601"/>
          </a:xfrm>
          <a:prstGeom prst="rect">
            <a:avLst/>
          </a:prstGeom>
        </p:spPr>
        <p:txBody>
          <a:bodyPr lIns="0" tIns="0" rIns="0" bIns="0"/>
          <a:lstStyle>
            <a:lvl1pPr>
              <a:defRPr sz="1800" b="0" i="0">
                <a:solidFill>
                  <a:schemeClr val="tx2"/>
                </a:solidFill>
                <a:latin typeface="Archivo" panose="020B0503020202020B04" pitchFamily="34" charset="77"/>
              </a:defRPr>
            </a:lvl1pPr>
            <a:lvl2pPr>
              <a:defRPr sz="1600" b="0" i="0">
                <a:latin typeface="Archivo" panose="020B0503020202020B04" pitchFamily="34" charset="77"/>
              </a:defRPr>
            </a:lvl2pPr>
            <a:lvl3pPr>
              <a:defRPr sz="1600" b="0" i="0">
                <a:solidFill>
                  <a:schemeClr val="tx2"/>
                </a:solidFill>
                <a:latin typeface="Archivo" panose="020B0503020202020B04" pitchFamily="34" charset="77"/>
              </a:defRPr>
            </a:lvl3pPr>
          </a:lstStyle>
          <a:p>
            <a:pPr lvl="0"/>
            <a:r>
              <a:rPr lang="en-US"/>
              <a:t>Click to edit Master text styles</a:t>
            </a:r>
          </a:p>
          <a:p>
            <a:pPr lvl="1"/>
            <a:r>
              <a:rPr lang="en-US"/>
              <a:t>Second level</a:t>
            </a:r>
          </a:p>
          <a:p>
            <a:pPr lvl="2"/>
            <a:r>
              <a:rPr lang="en-US"/>
              <a:t>Third level</a:t>
            </a:r>
          </a:p>
        </p:txBody>
      </p:sp>
      <p:sp>
        <p:nvSpPr>
          <p:cNvPr id="9" name="Holder 3">
            <a:extLst>
              <a:ext uri="{FF2B5EF4-FFF2-40B4-BE49-F238E27FC236}">
                <a16:creationId xmlns:a16="http://schemas.microsoft.com/office/drawing/2014/main" id="{8F77445E-4640-D7E5-1BBE-5B3285A68D59}"/>
              </a:ext>
            </a:extLst>
          </p:cNvPr>
          <p:cNvSpPr>
            <a:spLocks noGrp="1"/>
          </p:cNvSpPr>
          <p:nvPr>
            <p:ph type="body" idx="12" hasCustomPrompt="1"/>
          </p:nvPr>
        </p:nvSpPr>
        <p:spPr>
          <a:xfrm>
            <a:off x="1134321" y="819496"/>
            <a:ext cx="5582363" cy="377537"/>
          </a:xfrm>
          <a:prstGeom prst="rect">
            <a:avLst/>
          </a:prstGeom>
        </p:spPr>
        <p:txBody>
          <a:bodyPr lIns="0" tIns="0" rIns="0" bIns="0"/>
          <a:lstStyle>
            <a:lvl1pPr marL="0" indent="0">
              <a:buNone/>
              <a:defRPr sz="2800" b="1" i="0">
                <a:latin typeface="Archivo Medium" panose="020B0503020202020B04" pitchFamily="34" charset="77"/>
              </a:defRPr>
            </a:lvl1pPr>
          </a:lstStyle>
          <a:p>
            <a:pPr lvl="0"/>
            <a:r>
              <a:rPr lang="en-US"/>
              <a:t>Heading</a:t>
            </a:r>
          </a:p>
        </p:txBody>
      </p:sp>
      <p:sp>
        <p:nvSpPr>
          <p:cNvPr id="10" name="Holder 3">
            <a:extLst>
              <a:ext uri="{FF2B5EF4-FFF2-40B4-BE49-F238E27FC236}">
                <a16:creationId xmlns:a16="http://schemas.microsoft.com/office/drawing/2014/main" id="{E26EAC3B-FFF1-013C-AAA8-A1AB37BB37BA}"/>
              </a:ext>
            </a:extLst>
          </p:cNvPr>
          <p:cNvSpPr>
            <a:spLocks noGrp="1"/>
          </p:cNvSpPr>
          <p:nvPr>
            <p:ph type="body" idx="13" hasCustomPrompt="1"/>
          </p:nvPr>
        </p:nvSpPr>
        <p:spPr>
          <a:xfrm>
            <a:off x="1134321" y="1315252"/>
            <a:ext cx="5582363" cy="256373"/>
          </a:xfrm>
          <a:prstGeom prst="rect">
            <a:avLst/>
          </a:prstGeom>
        </p:spPr>
        <p:txBody>
          <a:bodyPr lIns="0" tIns="0" rIns="0" bIns="0"/>
          <a:lstStyle>
            <a:lvl1pPr marL="0" indent="0">
              <a:buNone/>
              <a:defRPr sz="2000" b="0" i="0">
                <a:solidFill>
                  <a:schemeClr val="accent5"/>
                </a:solidFill>
                <a:latin typeface="Archivo Medium" panose="020B0503020202020B04" pitchFamily="34" charset="77"/>
              </a:defRPr>
            </a:lvl1pPr>
          </a:lstStyle>
          <a:p>
            <a:pPr lvl="0"/>
            <a:r>
              <a:rPr lang="en-US"/>
              <a:t>Subheading</a:t>
            </a:r>
          </a:p>
        </p:txBody>
      </p:sp>
      <p:pic>
        <p:nvPicPr>
          <p:cNvPr id="18" name="Graphic 17">
            <a:extLst>
              <a:ext uri="{FF2B5EF4-FFF2-40B4-BE49-F238E27FC236}">
                <a16:creationId xmlns:a16="http://schemas.microsoft.com/office/drawing/2014/main" id="{FAAEF429-24F6-6D55-3129-21C733D0D1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092046" y="6249220"/>
            <a:ext cx="3803682" cy="303160"/>
          </a:xfrm>
          <a:prstGeom prst="rect">
            <a:avLst/>
          </a:prstGeom>
        </p:spPr>
      </p:pic>
      <p:sp>
        <p:nvSpPr>
          <p:cNvPr id="5" name="Holder 3">
            <a:extLst>
              <a:ext uri="{FF2B5EF4-FFF2-40B4-BE49-F238E27FC236}">
                <a16:creationId xmlns:a16="http://schemas.microsoft.com/office/drawing/2014/main" id="{FA47D409-C78B-9159-DFCC-27BD1366A0FC}"/>
              </a:ext>
            </a:extLst>
          </p:cNvPr>
          <p:cNvSpPr>
            <a:spLocks noGrp="1"/>
          </p:cNvSpPr>
          <p:nvPr>
            <p:ph type="body" idx="14"/>
          </p:nvPr>
        </p:nvSpPr>
        <p:spPr>
          <a:xfrm>
            <a:off x="8108654" y="1535014"/>
            <a:ext cx="3492796" cy="3757367"/>
          </a:xfrm>
          <a:prstGeom prst="rect">
            <a:avLst/>
          </a:prstGeom>
        </p:spPr>
        <p:txBody>
          <a:bodyPr lIns="365760" tIns="365760" rIns="365760" bIns="365760"/>
          <a:lstStyle>
            <a:lvl1pPr marL="0" indent="0">
              <a:buNone/>
              <a:defRPr sz="2400" b="0" i="1">
                <a:solidFill>
                  <a:schemeClr val="bg1"/>
                </a:solidFill>
                <a:latin typeface="Archivo" panose="020B0503020202020B04" pitchFamily="34" charset="77"/>
              </a:defRPr>
            </a:lvl1pPr>
            <a:lvl2pPr marL="457200" indent="0">
              <a:buNone/>
              <a:defRPr sz="1800" i="1">
                <a:solidFill>
                  <a:schemeClr val="bg1"/>
                </a:solidFill>
              </a:defRPr>
            </a:lvl2pPr>
            <a:lvl3pPr marL="914400" indent="0">
              <a:buNone/>
              <a:defRPr sz="2000" i="1">
                <a:solidFill>
                  <a:schemeClr val="bg1"/>
                </a:solidFill>
              </a:defRPr>
            </a:lvl3pPr>
          </a:lstStyle>
          <a:p>
            <a:pPr lvl="0"/>
            <a:r>
              <a:rPr lang="en-US"/>
              <a:t>Click to edit Master text styles</a:t>
            </a:r>
          </a:p>
        </p:txBody>
      </p:sp>
      <p:pic>
        <p:nvPicPr>
          <p:cNvPr id="3" name="Picture 2">
            <a:extLst>
              <a:ext uri="{FF2B5EF4-FFF2-40B4-BE49-F238E27FC236}">
                <a16:creationId xmlns:a16="http://schemas.microsoft.com/office/drawing/2014/main" id="{561BE3EF-AE2E-C68B-5BE1-75B3D07F82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4973"/>
          <a:stretch/>
        </p:blipFill>
        <p:spPr>
          <a:xfrm>
            <a:off x="0" y="0"/>
            <a:ext cx="625033" cy="6858000"/>
          </a:xfrm>
          <a:prstGeom prst="rect">
            <a:avLst/>
          </a:prstGeom>
        </p:spPr>
      </p:pic>
      <p:sp>
        <p:nvSpPr>
          <p:cNvPr id="6" name="Oval 5">
            <a:extLst>
              <a:ext uri="{FF2B5EF4-FFF2-40B4-BE49-F238E27FC236}">
                <a16:creationId xmlns:a16="http://schemas.microsoft.com/office/drawing/2014/main" id="{6A48B4C9-9ABC-6D81-1997-3F9FE8399762}"/>
              </a:ext>
            </a:extLst>
          </p:cNvPr>
          <p:cNvSpPr/>
          <p:nvPr userDrawn="1"/>
        </p:nvSpPr>
        <p:spPr>
          <a:xfrm>
            <a:off x="442153" y="825384"/>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7" name="Holder 4">
            <a:extLst>
              <a:ext uri="{FF2B5EF4-FFF2-40B4-BE49-F238E27FC236}">
                <a16:creationId xmlns:a16="http://schemas.microsoft.com/office/drawing/2014/main" id="{C31441D3-5F04-F8E3-43DB-0AB64601B2EC}"/>
              </a:ext>
            </a:extLst>
          </p:cNvPr>
          <p:cNvSpPr>
            <a:spLocks noGrp="1"/>
          </p:cNvSpPr>
          <p:nvPr>
            <p:ph type="ftr" sz="quarter" idx="3"/>
          </p:nvPr>
        </p:nvSpPr>
        <p:spPr>
          <a:xfrm>
            <a:off x="3992445" y="6456099"/>
            <a:ext cx="3424971" cy="96281"/>
          </a:xfrm>
          <a:prstGeom prst="rect">
            <a:avLst/>
          </a:prstGeom>
        </p:spPr>
        <p:txBody>
          <a:bodyPr lIns="0" tIns="0" rIns="0" bIns="0"/>
          <a:lstStyle>
            <a:lvl1pPr>
              <a:defRPr sz="700" b="0" i="0">
                <a:solidFill>
                  <a:schemeClr val="tx1"/>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sp>
        <p:nvSpPr>
          <p:cNvPr id="11" name="object 2">
            <a:extLst>
              <a:ext uri="{FF2B5EF4-FFF2-40B4-BE49-F238E27FC236}">
                <a16:creationId xmlns:a16="http://schemas.microsoft.com/office/drawing/2014/main" id="{AF98C358-1F48-8BD0-226C-38D3341FDE41}"/>
              </a:ext>
            </a:extLst>
          </p:cNvPr>
          <p:cNvSpPr txBox="1"/>
          <p:nvPr userDrawn="1"/>
        </p:nvSpPr>
        <p:spPr>
          <a:xfrm>
            <a:off x="10358357" y="409122"/>
            <a:ext cx="907427" cy="151323"/>
          </a:xfrm>
          <a:prstGeom prst="rect">
            <a:avLst/>
          </a:prstGeom>
        </p:spPr>
        <p:txBody>
          <a:bodyPr vert="horz" wrap="square" lIns="0" tIns="12700" rIns="0" bIns="0" rtlCol="0">
            <a:spAutoFit/>
          </a:bodyPr>
          <a:lstStyle/>
          <a:p>
            <a:pPr marL="12700" algn="r">
              <a:lnSpc>
                <a:spcPct val="100000"/>
              </a:lnSpc>
              <a:spcBef>
                <a:spcPts val="100"/>
              </a:spcBef>
            </a:pPr>
            <a:fld id="{D8578E52-F5C2-E947-B839-94081D526471}" type="datetime1">
              <a:rPr lang="en-US" sz="900" b="1" i="0" spc="40" smtClean="0">
                <a:solidFill>
                  <a:schemeClr val="accent3"/>
                </a:solidFill>
                <a:latin typeface="Archivo Medium" panose="020B0503020202020B04" pitchFamily="34" charset="77"/>
                <a:cs typeface="SegoeUI-Semibold"/>
              </a:rPr>
              <a:pPr marL="12700" algn="r">
                <a:lnSpc>
                  <a:spcPct val="100000"/>
                </a:lnSpc>
                <a:spcBef>
                  <a:spcPts val="100"/>
                </a:spcBef>
              </a:pPr>
              <a:t>3/28/2024</a:t>
            </a:fld>
            <a:endParaRPr sz="900" b="1" i="0">
              <a:solidFill>
                <a:schemeClr val="accent3"/>
              </a:solidFill>
              <a:latin typeface="Archivo Medium" panose="020B0503020202020B04" pitchFamily="34" charset="77"/>
              <a:cs typeface="SegoeUI-Semibold"/>
            </a:endParaRPr>
          </a:p>
        </p:txBody>
      </p:sp>
      <p:sp>
        <p:nvSpPr>
          <p:cNvPr id="4" name="Holder 6">
            <a:extLst>
              <a:ext uri="{FF2B5EF4-FFF2-40B4-BE49-F238E27FC236}">
                <a16:creationId xmlns:a16="http://schemas.microsoft.com/office/drawing/2014/main" id="{18D80954-FD34-F963-7292-7153448AD6D3}"/>
              </a:ext>
            </a:extLst>
          </p:cNvPr>
          <p:cNvSpPr>
            <a:spLocks noGrp="1"/>
          </p:cNvSpPr>
          <p:nvPr>
            <p:ph type="sldNum" sz="quarter" idx="4"/>
          </p:nvPr>
        </p:nvSpPr>
        <p:spPr>
          <a:xfrm>
            <a:off x="11353800" y="409122"/>
            <a:ext cx="381000" cy="169054"/>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spTree>
    <p:extLst>
      <p:ext uri="{BB962C8B-B14F-4D97-AF65-F5344CB8AC3E}">
        <p14:creationId xmlns:p14="http://schemas.microsoft.com/office/powerpoint/2010/main" val="1307922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 Content [Media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1BBE8F-3A8E-C152-7473-868D950B27A0}"/>
              </a:ext>
            </a:extLst>
          </p:cNvPr>
          <p:cNvPicPr>
            <a:picLocks noChangeAspect="1"/>
          </p:cNvPicPr>
          <p:nvPr userDrawn="1"/>
        </p:nvPicPr>
        <p:blipFill>
          <a:blip r:embed="rId2">
            <a:extLst>
              <a:ext uri="{28A0092B-C50C-407E-A947-70E740481C1C}">
                <a14:useLocalDpi xmlns:a14="http://schemas.microsoft.com/office/drawing/2010/main" val="0"/>
              </a:ext>
            </a:extLst>
          </a:blip>
          <a:srcRect l="27458" t="1360" r="17723" b="1185"/>
          <a:stretch/>
        </p:blipFill>
        <p:spPr>
          <a:xfrm>
            <a:off x="6940186" y="1197034"/>
            <a:ext cx="4717746" cy="4717746"/>
          </a:xfrm>
          <a:custGeom>
            <a:avLst/>
            <a:gdLst>
              <a:gd name="connsiteX0" fmla="*/ 3341731 w 6683462"/>
              <a:gd name="connsiteY0" fmla="*/ 0 h 6683462"/>
              <a:gd name="connsiteX1" fmla="*/ 6683462 w 6683462"/>
              <a:gd name="connsiteY1" fmla="*/ 3341731 h 6683462"/>
              <a:gd name="connsiteX2" fmla="*/ 3341731 w 6683462"/>
              <a:gd name="connsiteY2" fmla="*/ 6683462 h 6683462"/>
              <a:gd name="connsiteX3" fmla="*/ 0 w 6683462"/>
              <a:gd name="connsiteY3" fmla="*/ 3341731 h 6683462"/>
              <a:gd name="connsiteX4" fmla="*/ 3341731 w 6683462"/>
              <a:gd name="connsiteY4" fmla="*/ 0 h 668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3462" h="6683462">
                <a:moveTo>
                  <a:pt x="3341731" y="0"/>
                </a:moveTo>
                <a:cubicBezTo>
                  <a:pt x="5187318" y="0"/>
                  <a:pt x="6683462" y="1496144"/>
                  <a:pt x="6683462" y="3341731"/>
                </a:cubicBezTo>
                <a:cubicBezTo>
                  <a:pt x="6683462" y="5187318"/>
                  <a:pt x="5187318" y="6683462"/>
                  <a:pt x="3341731" y="6683462"/>
                </a:cubicBezTo>
                <a:cubicBezTo>
                  <a:pt x="1496145" y="6683462"/>
                  <a:pt x="0" y="5187318"/>
                  <a:pt x="0" y="3341731"/>
                </a:cubicBezTo>
                <a:cubicBezTo>
                  <a:pt x="0" y="1496144"/>
                  <a:pt x="1496145" y="0"/>
                  <a:pt x="3341731" y="0"/>
                </a:cubicBezTo>
                <a:close/>
              </a:path>
            </a:pathLst>
          </a:custGeom>
        </p:spPr>
      </p:pic>
      <p:pic>
        <p:nvPicPr>
          <p:cNvPr id="16" name="Picture 15">
            <a:extLst>
              <a:ext uri="{FF2B5EF4-FFF2-40B4-BE49-F238E27FC236}">
                <a16:creationId xmlns:a16="http://schemas.microsoft.com/office/drawing/2014/main" id="{F95EA838-276C-8956-B5E3-730717489F46}"/>
              </a:ext>
            </a:extLst>
          </p:cNvPr>
          <p:cNvPicPr>
            <a:picLocks noChangeAspect="1"/>
          </p:cNvPicPr>
          <p:nvPr userDrawn="1"/>
        </p:nvPicPr>
        <p:blipFill rotWithShape="1">
          <a:blip r:embed="rId3"/>
          <a:srcRect r="28738"/>
          <a:stretch/>
        </p:blipFill>
        <p:spPr>
          <a:xfrm>
            <a:off x="7722474" y="4188961"/>
            <a:ext cx="4184292" cy="1606890"/>
          </a:xfrm>
          <a:prstGeom prst="rect">
            <a:avLst/>
          </a:prstGeom>
        </p:spPr>
      </p:pic>
      <p:sp>
        <p:nvSpPr>
          <p:cNvPr id="8" name="Holder 3">
            <a:extLst>
              <a:ext uri="{FF2B5EF4-FFF2-40B4-BE49-F238E27FC236}">
                <a16:creationId xmlns:a16="http://schemas.microsoft.com/office/drawing/2014/main" id="{79C31135-74CD-3C83-E70E-15E7C98D7B72}"/>
              </a:ext>
            </a:extLst>
          </p:cNvPr>
          <p:cNvSpPr>
            <a:spLocks noGrp="1"/>
          </p:cNvSpPr>
          <p:nvPr>
            <p:ph type="body" idx="1"/>
          </p:nvPr>
        </p:nvSpPr>
        <p:spPr>
          <a:xfrm>
            <a:off x="1134320" y="1945178"/>
            <a:ext cx="5254662" cy="3969601"/>
          </a:xfrm>
          <a:prstGeom prst="rect">
            <a:avLst/>
          </a:prstGeom>
        </p:spPr>
        <p:txBody>
          <a:bodyPr lIns="0" tIns="0" rIns="0" bIns="0"/>
          <a:lstStyle>
            <a:lvl1pPr>
              <a:defRPr sz="1800" b="0" i="0">
                <a:solidFill>
                  <a:schemeClr val="tx2"/>
                </a:solidFill>
                <a:latin typeface="Archivo" panose="020B0503020202020B04" pitchFamily="34" charset="77"/>
              </a:defRPr>
            </a:lvl1pPr>
            <a:lvl2pPr>
              <a:defRPr sz="1600" b="0" i="0">
                <a:latin typeface="Archivo" panose="020B0503020202020B04" pitchFamily="34" charset="77"/>
              </a:defRPr>
            </a:lvl2pPr>
            <a:lvl3pPr>
              <a:defRPr sz="1600" b="0" i="0">
                <a:solidFill>
                  <a:schemeClr val="tx2"/>
                </a:solidFill>
                <a:latin typeface="Archivo" panose="020B0503020202020B04" pitchFamily="34" charset="77"/>
              </a:defRPr>
            </a:lvl3pPr>
          </a:lstStyle>
          <a:p>
            <a:pPr lvl="0"/>
            <a:r>
              <a:rPr lang="en-US"/>
              <a:t>Click to edit Master text styles</a:t>
            </a:r>
          </a:p>
          <a:p>
            <a:pPr lvl="1"/>
            <a:r>
              <a:rPr lang="en-US"/>
              <a:t>Second level</a:t>
            </a:r>
          </a:p>
          <a:p>
            <a:pPr lvl="2"/>
            <a:r>
              <a:rPr lang="en-US"/>
              <a:t>Third level</a:t>
            </a:r>
          </a:p>
        </p:txBody>
      </p:sp>
      <p:sp>
        <p:nvSpPr>
          <p:cNvPr id="9" name="Holder 3">
            <a:extLst>
              <a:ext uri="{FF2B5EF4-FFF2-40B4-BE49-F238E27FC236}">
                <a16:creationId xmlns:a16="http://schemas.microsoft.com/office/drawing/2014/main" id="{8F77445E-4640-D7E5-1BBE-5B3285A68D59}"/>
              </a:ext>
            </a:extLst>
          </p:cNvPr>
          <p:cNvSpPr>
            <a:spLocks noGrp="1"/>
          </p:cNvSpPr>
          <p:nvPr>
            <p:ph type="body" idx="12" hasCustomPrompt="1"/>
          </p:nvPr>
        </p:nvSpPr>
        <p:spPr>
          <a:xfrm>
            <a:off x="1134321" y="819496"/>
            <a:ext cx="6783552" cy="377537"/>
          </a:xfrm>
          <a:prstGeom prst="rect">
            <a:avLst/>
          </a:prstGeom>
        </p:spPr>
        <p:txBody>
          <a:bodyPr lIns="0" tIns="0" rIns="0" bIns="0"/>
          <a:lstStyle>
            <a:lvl1pPr marL="0" indent="0">
              <a:buNone/>
              <a:defRPr sz="2800" b="1" i="0">
                <a:latin typeface="Archivo Medium" panose="020B0503020202020B04" pitchFamily="34" charset="77"/>
              </a:defRPr>
            </a:lvl1pPr>
          </a:lstStyle>
          <a:p>
            <a:pPr lvl="0"/>
            <a:r>
              <a:rPr lang="en-US"/>
              <a:t>Heading</a:t>
            </a:r>
          </a:p>
        </p:txBody>
      </p:sp>
      <p:sp>
        <p:nvSpPr>
          <p:cNvPr id="10" name="Holder 3">
            <a:extLst>
              <a:ext uri="{FF2B5EF4-FFF2-40B4-BE49-F238E27FC236}">
                <a16:creationId xmlns:a16="http://schemas.microsoft.com/office/drawing/2014/main" id="{E26EAC3B-FFF1-013C-AAA8-A1AB37BB37BA}"/>
              </a:ext>
            </a:extLst>
          </p:cNvPr>
          <p:cNvSpPr>
            <a:spLocks noGrp="1"/>
          </p:cNvSpPr>
          <p:nvPr>
            <p:ph type="body" idx="13" hasCustomPrompt="1"/>
          </p:nvPr>
        </p:nvSpPr>
        <p:spPr>
          <a:xfrm>
            <a:off x="1134321" y="1315252"/>
            <a:ext cx="6087361" cy="255853"/>
          </a:xfrm>
          <a:prstGeom prst="rect">
            <a:avLst/>
          </a:prstGeom>
        </p:spPr>
        <p:txBody>
          <a:bodyPr lIns="0" tIns="0" rIns="0" bIns="0"/>
          <a:lstStyle>
            <a:lvl1pPr marL="0" indent="0">
              <a:buNone/>
              <a:defRPr sz="2000" b="0" i="0">
                <a:solidFill>
                  <a:schemeClr val="accent5"/>
                </a:solidFill>
                <a:latin typeface="Archivo Medium" panose="020B0503020202020B04" pitchFamily="34" charset="77"/>
              </a:defRPr>
            </a:lvl1pPr>
          </a:lstStyle>
          <a:p>
            <a:pPr lvl="0"/>
            <a:r>
              <a:rPr lang="en-US"/>
              <a:t>Subheading</a:t>
            </a:r>
          </a:p>
        </p:txBody>
      </p:sp>
      <p:sp>
        <p:nvSpPr>
          <p:cNvPr id="15" name="Oval 14">
            <a:extLst>
              <a:ext uri="{FF2B5EF4-FFF2-40B4-BE49-F238E27FC236}">
                <a16:creationId xmlns:a16="http://schemas.microsoft.com/office/drawing/2014/main" id="{52E9376E-BB68-481C-B002-CED190A2B806}"/>
              </a:ext>
            </a:extLst>
          </p:cNvPr>
          <p:cNvSpPr/>
          <p:nvPr userDrawn="1"/>
        </p:nvSpPr>
        <p:spPr>
          <a:xfrm>
            <a:off x="10534685" y="1398448"/>
            <a:ext cx="852064" cy="852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6" name="Holder 6">
            <a:extLst>
              <a:ext uri="{FF2B5EF4-FFF2-40B4-BE49-F238E27FC236}">
                <a16:creationId xmlns:a16="http://schemas.microsoft.com/office/drawing/2014/main" id="{6B298E59-9F41-BB0E-3AF7-8341ACE335E5}"/>
              </a:ext>
            </a:extLst>
          </p:cNvPr>
          <p:cNvSpPr>
            <a:spLocks noGrp="1"/>
          </p:cNvSpPr>
          <p:nvPr>
            <p:ph type="sldNum" sz="quarter" idx="4"/>
          </p:nvPr>
        </p:nvSpPr>
        <p:spPr>
          <a:xfrm>
            <a:off x="11353800" y="409122"/>
            <a:ext cx="381000" cy="169054"/>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pic>
        <p:nvPicPr>
          <p:cNvPr id="3" name="Picture 2">
            <a:extLst>
              <a:ext uri="{FF2B5EF4-FFF2-40B4-BE49-F238E27FC236}">
                <a16:creationId xmlns:a16="http://schemas.microsoft.com/office/drawing/2014/main" id="{2B61D990-AEE2-E3F2-AABB-DE21F45A9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4973"/>
          <a:stretch/>
        </p:blipFill>
        <p:spPr>
          <a:xfrm>
            <a:off x="0" y="0"/>
            <a:ext cx="625033" cy="6858000"/>
          </a:xfrm>
          <a:prstGeom prst="rect">
            <a:avLst/>
          </a:prstGeom>
        </p:spPr>
      </p:pic>
      <p:sp>
        <p:nvSpPr>
          <p:cNvPr id="5" name="Oval 4">
            <a:extLst>
              <a:ext uri="{FF2B5EF4-FFF2-40B4-BE49-F238E27FC236}">
                <a16:creationId xmlns:a16="http://schemas.microsoft.com/office/drawing/2014/main" id="{3937BCB0-4378-8073-6B48-44E3CF183660}"/>
              </a:ext>
            </a:extLst>
          </p:cNvPr>
          <p:cNvSpPr/>
          <p:nvPr userDrawn="1"/>
        </p:nvSpPr>
        <p:spPr>
          <a:xfrm>
            <a:off x="442153" y="825384"/>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12" name="Picture Placeholder 11">
            <a:extLst>
              <a:ext uri="{FF2B5EF4-FFF2-40B4-BE49-F238E27FC236}">
                <a16:creationId xmlns:a16="http://schemas.microsoft.com/office/drawing/2014/main" id="{FEB3D4AB-65C3-23E8-D5DB-7F5C04D14CF6}"/>
              </a:ext>
            </a:extLst>
          </p:cNvPr>
          <p:cNvSpPr>
            <a:spLocks noGrp="1"/>
          </p:cNvSpPr>
          <p:nvPr>
            <p:ph type="pic" sz="quarter" idx="14"/>
          </p:nvPr>
        </p:nvSpPr>
        <p:spPr>
          <a:xfrm>
            <a:off x="7604402" y="1857282"/>
            <a:ext cx="3389313" cy="3397250"/>
          </a:xfrm>
          <a:prstGeom prst="ellipse">
            <a:avLst/>
          </a:prstGeom>
          <a:solidFill>
            <a:schemeClr val="bg1"/>
          </a:solidFill>
          <a:ln>
            <a:noFill/>
          </a:ln>
        </p:spPr>
        <p:txBody>
          <a:bodyPr anchor="ctr"/>
          <a:lstStyle>
            <a:lvl1pPr marL="0" indent="0" algn="ctr">
              <a:buNone/>
              <a:defRPr b="0" i="0">
                <a:latin typeface="Archivo" panose="020B0503020202020B04" pitchFamily="34" charset="77"/>
              </a:defRPr>
            </a:lvl1pPr>
          </a:lstStyle>
          <a:p>
            <a:r>
              <a:rPr lang="en-US"/>
              <a:t>Click icon to add picture</a:t>
            </a:r>
          </a:p>
        </p:txBody>
      </p:sp>
      <p:sp>
        <p:nvSpPr>
          <p:cNvPr id="7" name="Holder 4">
            <a:extLst>
              <a:ext uri="{FF2B5EF4-FFF2-40B4-BE49-F238E27FC236}">
                <a16:creationId xmlns:a16="http://schemas.microsoft.com/office/drawing/2014/main" id="{5A176160-2822-3ABD-AF3E-92C67190221C}"/>
              </a:ext>
            </a:extLst>
          </p:cNvPr>
          <p:cNvSpPr>
            <a:spLocks noGrp="1"/>
          </p:cNvSpPr>
          <p:nvPr>
            <p:ph type="ftr" sz="quarter" idx="3"/>
          </p:nvPr>
        </p:nvSpPr>
        <p:spPr>
          <a:xfrm>
            <a:off x="4383514" y="6456099"/>
            <a:ext cx="3424971" cy="96281"/>
          </a:xfrm>
          <a:prstGeom prst="rect">
            <a:avLst/>
          </a:prstGeom>
        </p:spPr>
        <p:txBody>
          <a:bodyPr lIns="0" tIns="0" rIns="0" bIns="0"/>
          <a:lstStyle>
            <a:lvl1pPr>
              <a:defRPr sz="700" b="0" i="0">
                <a:solidFill>
                  <a:schemeClr val="tx1"/>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spTree>
    <p:extLst>
      <p:ext uri="{BB962C8B-B14F-4D97-AF65-F5344CB8AC3E}">
        <p14:creationId xmlns:p14="http://schemas.microsoft.com/office/powerpoint/2010/main" val="3436175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Gradien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Text Placeholder 13">
            <a:extLst>
              <a:ext uri="{FF2B5EF4-FFF2-40B4-BE49-F238E27FC236}">
                <a16:creationId xmlns:a16="http://schemas.microsoft.com/office/drawing/2014/main" id="{2FC27611-26BA-2844-A43F-64541A12F089}"/>
              </a:ext>
            </a:extLst>
          </p:cNvPr>
          <p:cNvSpPr>
            <a:spLocks noGrp="1"/>
          </p:cNvSpPr>
          <p:nvPr>
            <p:ph type="body" sz="quarter" idx="11" hasCustomPrompt="1"/>
          </p:nvPr>
        </p:nvSpPr>
        <p:spPr>
          <a:xfrm>
            <a:off x="2731400" y="4414749"/>
            <a:ext cx="6729200" cy="497854"/>
          </a:xfrm>
          <a:prstGeom prst="rect">
            <a:avLst/>
          </a:prstGeom>
        </p:spPr>
        <p:txBody>
          <a:bodyPr/>
          <a:lstStyle>
            <a:lvl1pPr marL="0" indent="0" algn="ctr">
              <a:buNone/>
              <a:defRPr sz="3000" b="0" i="0">
                <a:solidFill>
                  <a:schemeClr val="accent1"/>
                </a:solidFill>
                <a:latin typeface="Archivo" panose="020B0503020202020B04" pitchFamily="34" charset="77"/>
                <a:cs typeface="Segoe UI" panose="020B0502040204020203" pitchFamily="34" charset="0"/>
              </a:defRPr>
            </a:lvl1pPr>
          </a:lstStyle>
          <a:p>
            <a:pPr lvl="0"/>
            <a:r>
              <a:rPr lang="en-US"/>
              <a:t>EDIT MASTER TEXT STYLES</a:t>
            </a:r>
          </a:p>
        </p:txBody>
      </p:sp>
      <p:pic>
        <p:nvPicPr>
          <p:cNvPr id="2" name="Graphic 17">
            <a:extLst>
              <a:ext uri="{FF2B5EF4-FFF2-40B4-BE49-F238E27FC236}">
                <a16:creationId xmlns:a16="http://schemas.microsoft.com/office/drawing/2014/main" id="{11BF2552-4051-E0F9-7306-B2161CE10B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092046" y="6249220"/>
            <a:ext cx="3803682" cy="303160"/>
          </a:xfrm>
          <a:prstGeom prst="rect">
            <a:avLst/>
          </a:prstGeom>
        </p:spPr>
      </p:pic>
      <p:sp>
        <p:nvSpPr>
          <p:cNvPr id="3" name="Holder 4">
            <a:extLst>
              <a:ext uri="{FF2B5EF4-FFF2-40B4-BE49-F238E27FC236}">
                <a16:creationId xmlns:a16="http://schemas.microsoft.com/office/drawing/2014/main" id="{65248328-72EB-A815-B747-E356BE52B280}"/>
              </a:ext>
            </a:extLst>
          </p:cNvPr>
          <p:cNvSpPr>
            <a:spLocks noGrp="1"/>
          </p:cNvSpPr>
          <p:nvPr>
            <p:ph type="ftr" sz="quarter" idx="3"/>
          </p:nvPr>
        </p:nvSpPr>
        <p:spPr>
          <a:xfrm>
            <a:off x="438531" y="6456099"/>
            <a:ext cx="3424971" cy="96281"/>
          </a:xfrm>
          <a:prstGeom prst="rect">
            <a:avLst/>
          </a:prstGeom>
        </p:spPr>
        <p:txBody>
          <a:bodyPr lIns="0" tIns="0" rIns="0" bIns="0"/>
          <a:lstStyle>
            <a:lvl1pPr algn="l">
              <a:defRPr sz="700" b="0" i="0">
                <a:solidFill>
                  <a:schemeClr val="tx1">
                    <a:lumMod val="20000"/>
                    <a:lumOff val="80000"/>
                  </a:schemeClr>
                </a:solidFill>
                <a:latin typeface="Archivo" panose="020B0503020202020B04" pitchFamily="34" charset="77"/>
                <a:cs typeface="Archivo" panose="020B0503020202020B04" pitchFamily="34" charset="77"/>
              </a:defRPr>
            </a:lvl1pPr>
          </a:lstStyle>
          <a:p>
            <a:r>
              <a:rPr lang="en-US"/>
              <a:t>© </a:t>
            </a:r>
            <a:fld id="{0962151A-B0F7-F543-9C74-9E6B987703C3}" type="datetimeyyyy">
              <a:rPr lang="en-US" smtClean="0"/>
              <a:pPr/>
              <a:t>2024</a:t>
            </a:fld>
            <a:r>
              <a:rPr lang="en-US"/>
              <a:t> Streamline Health, Inc. All Rights Reserved. Proprietary &amp; Confidential. </a:t>
            </a:r>
          </a:p>
        </p:txBody>
      </p:sp>
      <p:sp>
        <p:nvSpPr>
          <p:cNvPr id="4" name="object 2">
            <a:extLst>
              <a:ext uri="{FF2B5EF4-FFF2-40B4-BE49-F238E27FC236}">
                <a16:creationId xmlns:a16="http://schemas.microsoft.com/office/drawing/2014/main" id="{67004119-765D-FE08-137E-4FB540B5FDA4}"/>
              </a:ext>
            </a:extLst>
          </p:cNvPr>
          <p:cNvSpPr txBox="1"/>
          <p:nvPr userDrawn="1"/>
        </p:nvSpPr>
        <p:spPr>
          <a:xfrm>
            <a:off x="10311761" y="409122"/>
            <a:ext cx="907427" cy="151323"/>
          </a:xfrm>
          <a:prstGeom prst="rect">
            <a:avLst/>
          </a:prstGeom>
        </p:spPr>
        <p:txBody>
          <a:bodyPr vert="horz" wrap="square" lIns="0" tIns="12700" rIns="0" bIns="0" rtlCol="0">
            <a:spAutoFit/>
          </a:bodyPr>
          <a:lstStyle/>
          <a:p>
            <a:pPr marL="12700" algn="r">
              <a:lnSpc>
                <a:spcPct val="100000"/>
              </a:lnSpc>
              <a:spcBef>
                <a:spcPts val="100"/>
              </a:spcBef>
            </a:pPr>
            <a:fld id="{D8578E52-F5C2-E947-B839-94081D526471}" type="datetime1">
              <a:rPr lang="en-US" sz="900" b="1" i="0" spc="40" smtClean="0">
                <a:solidFill>
                  <a:schemeClr val="accent3"/>
                </a:solidFill>
                <a:latin typeface="Archivo Medium" panose="020B0503020202020B04" pitchFamily="34" charset="77"/>
                <a:cs typeface="SegoeUI-Semibold"/>
              </a:rPr>
              <a:pPr marL="12700" algn="r">
                <a:lnSpc>
                  <a:spcPct val="100000"/>
                </a:lnSpc>
                <a:spcBef>
                  <a:spcPts val="100"/>
                </a:spcBef>
              </a:pPr>
              <a:t>3/28/2024</a:t>
            </a:fld>
            <a:endParaRPr sz="900" b="1" i="0">
              <a:solidFill>
                <a:schemeClr val="accent3"/>
              </a:solidFill>
              <a:latin typeface="Archivo Medium" panose="020B0503020202020B04" pitchFamily="34" charset="77"/>
              <a:cs typeface="SegoeUI-Semibold"/>
            </a:endParaRPr>
          </a:p>
        </p:txBody>
      </p:sp>
      <p:sp>
        <p:nvSpPr>
          <p:cNvPr id="5" name="Holder 6">
            <a:extLst>
              <a:ext uri="{FF2B5EF4-FFF2-40B4-BE49-F238E27FC236}">
                <a16:creationId xmlns:a16="http://schemas.microsoft.com/office/drawing/2014/main" id="{7E08E3D5-CAE6-1A51-9967-4B02E3B7854B}"/>
              </a:ext>
            </a:extLst>
          </p:cNvPr>
          <p:cNvSpPr>
            <a:spLocks noGrp="1"/>
          </p:cNvSpPr>
          <p:nvPr>
            <p:ph type="sldNum" sz="quarter" idx="4"/>
          </p:nvPr>
        </p:nvSpPr>
        <p:spPr>
          <a:xfrm>
            <a:off x="11353800" y="409122"/>
            <a:ext cx="381000" cy="169054"/>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spTree>
    <p:extLst>
      <p:ext uri="{BB962C8B-B14F-4D97-AF65-F5344CB8AC3E}">
        <p14:creationId xmlns:p14="http://schemas.microsoft.com/office/powerpoint/2010/main" val="2835415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Gradien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Graphic 17">
            <a:extLst>
              <a:ext uri="{FF2B5EF4-FFF2-40B4-BE49-F238E27FC236}">
                <a16:creationId xmlns:a16="http://schemas.microsoft.com/office/drawing/2014/main" id="{11BF2552-4051-E0F9-7306-B2161CE10B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092046" y="6249220"/>
            <a:ext cx="3803682" cy="303160"/>
          </a:xfrm>
          <a:prstGeom prst="rect">
            <a:avLst/>
          </a:prstGeom>
        </p:spPr>
      </p:pic>
      <p:sp>
        <p:nvSpPr>
          <p:cNvPr id="3" name="Holder 4">
            <a:extLst>
              <a:ext uri="{FF2B5EF4-FFF2-40B4-BE49-F238E27FC236}">
                <a16:creationId xmlns:a16="http://schemas.microsoft.com/office/drawing/2014/main" id="{D8C80A77-7710-7072-5DB6-05BA570E5722}"/>
              </a:ext>
            </a:extLst>
          </p:cNvPr>
          <p:cNvSpPr>
            <a:spLocks noGrp="1"/>
          </p:cNvSpPr>
          <p:nvPr>
            <p:ph type="ftr" sz="quarter" idx="3"/>
          </p:nvPr>
        </p:nvSpPr>
        <p:spPr>
          <a:xfrm>
            <a:off x="438531" y="6456099"/>
            <a:ext cx="3424971" cy="96281"/>
          </a:xfrm>
          <a:prstGeom prst="rect">
            <a:avLst/>
          </a:prstGeom>
        </p:spPr>
        <p:txBody>
          <a:bodyPr lIns="0" tIns="0" rIns="0" bIns="0"/>
          <a:lstStyle>
            <a:lvl1pPr algn="l">
              <a:defRPr sz="700" b="0" i="0">
                <a:solidFill>
                  <a:schemeClr val="tx1">
                    <a:lumMod val="20000"/>
                    <a:lumOff val="80000"/>
                  </a:schemeClr>
                </a:solidFill>
                <a:latin typeface="Archivo" panose="020B0503020202020B04" pitchFamily="34" charset="77"/>
                <a:cs typeface="Archivo" panose="020B0503020202020B04" pitchFamily="34" charset="77"/>
              </a:defRPr>
            </a:lvl1pPr>
          </a:lstStyle>
          <a:p>
            <a:r>
              <a:rPr lang="en-US"/>
              <a:t>© </a:t>
            </a:r>
            <a:fld id="{0962151A-B0F7-F543-9C74-9E6B987703C3}" type="datetimeyyyy">
              <a:rPr lang="en-US" smtClean="0"/>
              <a:pPr/>
              <a:t>2024</a:t>
            </a:fld>
            <a:r>
              <a:rPr lang="en-US"/>
              <a:t> Streamline Health, Inc. All Rights Reserved. Proprietary &amp; Confidential. </a:t>
            </a:r>
          </a:p>
        </p:txBody>
      </p:sp>
      <p:sp>
        <p:nvSpPr>
          <p:cNvPr id="4" name="object 2">
            <a:extLst>
              <a:ext uri="{FF2B5EF4-FFF2-40B4-BE49-F238E27FC236}">
                <a16:creationId xmlns:a16="http://schemas.microsoft.com/office/drawing/2014/main" id="{504BC397-521E-BD9B-1837-1E7879C981AC}"/>
              </a:ext>
            </a:extLst>
          </p:cNvPr>
          <p:cNvSpPr txBox="1"/>
          <p:nvPr userDrawn="1"/>
        </p:nvSpPr>
        <p:spPr>
          <a:xfrm>
            <a:off x="10319051" y="409122"/>
            <a:ext cx="907427" cy="151323"/>
          </a:xfrm>
          <a:prstGeom prst="rect">
            <a:avLst/>
          </a:prstGeom>
        </p:spPr>
        <p:txBody>
          <a:bodyPr vert="horz" wrap="square" lIns="0" tIns="12700" rIns="0" bIns="0" rtlCol="0">
            <a:spAutoFit/>
          </a:bodyPr>
          <a:lstStyle/>
          <a:p>
            <a:pPr marL="12700" algn="r">
              <a:lnSpc>
                <a:spcPct val="100000"/>
              </a:lnSpc>
              <a:spcBef>
                <a:spcPts val="100"/>
              </a:spcBef>
            </a:pPr>
            <a:fld id="{D8578E52-F5C2-E947-B839-94081D526471}" type="datetime1">
              <a:rPr lang="en-US" sz="900" b="1" i="0" spc="40" smtClean="0">
                <a:solidFill>
                  <a:schemeClr val="accent3"/>
                </a:solidFill>
                <a:latin typeface="Archivo Medium" panose="020B0503020202020B04" pitchFamily="34" charset="77"/>
                <a:cs typeface="SegoeUI-Semibold"/>
              </a:rPr>
              <a:pPr marL="12700" algn="r">
                <a:lnSpc>
                  <a:spcPct val="100000"/>
                </a:lnSpc>
                <a:spcBef>
                  <a:spcPts val="100"/>
                </a:spcBef>
              </a:pPr>
              <a:t>3/28/2024</a:t>
            </a:fld>
            <a:endParaRPr sz="900" b="1" i="0">
              <a:solidFill>
                <a:schemeClr val="accent3"/>
              </a:solidFill>
              <a:latin typeface="Archivo Medium" panose="020B0503020202020B04" pitchFamily="34" charset="77"/>
              <a:cs typeface="SegoeUI-Semibold"/>
            </a:endParaRPr>
          </a:p>
        </p:txBody>
      </p:sp>
      <p:sp>
        <p:nvSpPr>
          <p:cNvPr id="5" name="Holder 6">
            <a:extLst>
              <a:ext uri="{FF2B5EF4-FFF2-40B4-BE49-F238E27FC236}">
                <a16:creationId xmlns:a16="http://schemas.microsoft.com/office/drawing/2014/main" id="{EDA978EB-2F9D-E806-10BB-181F1B543F9E}"/>
              </a:ext>
            </a:extLst>
          </p:cNvPr>
          <p:cNvSpPr>
            <a:spLocks noGrp="1"/>
          </p:cNvSpPr>
          <p:nvPr>
            <p:ph type="sldNum" sz="quarter" idx="4"/>
          </p:nvPr>
        </p:nvSpPr>
        <p:spPr>
          <a:xfrm>
            <a:off x="11353800" y="409122"/>
            <a:ext cx="381000" cy="169054"/>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spTree>
    <p:extLst>
      <p:ext uri="{BB962C8B-B14F-4D97-AF65-F5344CB8AC3E}">
        <p14:creationId xmlns:p14="http://schemas.microsoft.com/office/powerpoint/2010/main" val="215962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ive Key Items">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Graphic 17">
            <a:extLst>
              <a:ext uri="{FF2B5EF4-FFF2-40B4-BE49-F238E27FC236}">
                <a16:creationId xmlns:a16="http://schemas.microsoft.com/office/drawing/2014/main" id="{11BF2552-4051-E0F9-7306-B2161CE10B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092046" y="6249220"/>
            <a:ext cx="3803682" cy="303160"/>
          </a:xfrm>
          <a:prstGeom prst="rect">
            <a:avLst/>
          </a:prstGeom>
        </p:spPr>
      </p:pic>
      <p:sp>
        <p:nvSpPr>
          <p:cNvPr id="6" name="Holder 3">
            <a:extLst>
              <a:ext uri="{FF2B5EF4-FFF2-40B4-BE49-F238E27FC236}">
                <a16:creationId xmlns:a16="http://schemas.microsoft.com/office/drawing/2014/main" id="{5926576D-F8CD-315E-ED8C-8E861E45A39F}"/>
              </a:ext>
            </a:extLst>
          </p:cNvPr>
          <p:cNvSpPr>
            <a:spLocks noGrp="1"/>
          </p:cNvSpPr>
          <p:nvPr>
            <p:ph type="body" idx="1"/>
          </p:nvPr>
        </p:nvSpPr>
        <p:spPr>
          <a:xfrm>
            <a:off x="1371600" y="3721754"/>
            <a:ext cx="1707775" cy="1191890"/>
          </a:xfrm>
          <a:prstGeom prst="rect">
            <a:avLst/>
          </a:prstGeom>
        </p:spPr>
        <p:txBody>
          <a:bodyPr lIns="0" tIns="0" rIns="0" bIns="0"/>
          <a:lstStyle>
            <a:lvl1pPr marL="0" indent="0">
              <a:buNone/>
              <a:defRPr sz="1800" b="0" i="0">
                <a:solidFill>
                  <a:schemeClr val="bg1"/>
                </a:solidFill>
                <a:latin typeface="Archivo" panose="020B0503020202020B04" pitchFamily="34" charset="77"/>
              </a:defRPr>
            </a:lvl1pPr>
            <a:lvl2pPr>
              <a:defRPr sz="1600" b="0" i="0">
                <a:latin typeface="Archivo" panose="020B0503020202020B04" pitchFamily="34" charset="77"/>
              </a:defRPr>
            </a:lvl2pPr>
            <a:lvl3pPr>
              <a:defRPr sz="1600" b="0" i="0">
                <a:latin typeface="Archivo" panose="020B0503020202020B04" pitchFamily="34" charset="77"/>
              </a:defRPr>
            </a:lvl3pPr>
          </a:lstStyle>
          <a:p>
            <a:pPr lvl="0"/>
            <a:r>
              <a:rPr lang="en-US"/>
              <a:t>Click to edit Master text styles</a:t>
            </a:r>
          </a:p>
          <a:p>
            <a:pPr lvl="1"/>
            <a:endParaRPr lang="en-US" sz="1600"/>
          </a:p>
          <a:p>
            <a:pPr lvl="2"/>
            <a:endParaRPr lang="en-US"/>
          </a:p>
        </p:txBody>
      </p:sp>
      <p:sp>
        <p:nvSpPr>
          <p:cNvPr id="7" name="Holder 3">
            <a:extLst>
              <a:ext uri="{FF2B5EF4-FFF2-40B4-BE49-F238E27FC236}">
                <a16:creationId xmlns:a16="http://schemas.microsoft.com/office/drawing/2014/main" id="{9BAC0393-3AB9-62F9-0D67-111D80742A66}"/>
              </a:ext>
            </a:extLst>
          </p:cNvPr>
          <p:cNvSpPr>
            <a:spLocks noGrp="1"/>
          </p:cNvSpPr>
          <p:nvPr>
            <p:ph type="body" idx="10"/>
          </p:nvPr>
        </p:nvSpPr>
        <p:spPr>
          <a:xfrm>
            <a:off x="3294529" y="3721754"/>
            <a:ext cx="1707775" cy="1191890"/>
          </a:xfrm>
          <a:prstGeom prst="rect">
            <a:avLst/>
          </a:prstGeom>
        </p:spPr>
        <p:txBody>
          <a:bodyPr lIns="0" tIns="0" rIns="0" bIns="0"/>
          <a:lstStyle>
            <a:lvl1pPr marL="0" indent="0">
              <a:buNone/>
              <a:defRPr sz="1800" b="0" i="0">
                <a:solidFill>
                  <a:schemeClr val="bg1"/>
                </a:solidFill>
                <a:latin typeface="Archivo" panose="020B0503020202020B04" pitchFamily="34" charset="77"/>
              </a:defRPr>
            </a:lvl1pPr>
            <a:lvl2pPr>
              <a:defRPr sz="1600" b="0" i="0">
                <a:latin typeface="Archivo" panose="020B0503020202020B04" pitchFamily="34" charset="77"/>
              </a:defRPr>
            </a:lvl2pPr>
            <a:lvl3pPr>
              <a:defRPr sz="1600" b="0" i="0">
                <a:latin typeface="Archivo" panose="020B0503020202020B04" pitchFamily="34" charset="77"/>
              </a:defRPr>
            </a:lvl3pPr>
          </a:lstStyle>
          <a:p>
            <a:pPr lvl="0"/>
            <a:r>
              <a:rPr lang="en-US"/>
              <a:t>Click to edit Master text styles</a:t>
            </a:r>
          </a:p>
          <a:p>
            <a:pPr lvl="1"/>
            <a:endParaRPr lang="en-US" sz="1600"/>
          </a:p>
          <a:p>
            <a:pPr lvl="2"/>
            <a:endParaRPr lang="en-US"/>
          </a:p>
        </p:txBody>
      </p:sp>
      <p:sp>
        <p:nvSpPr>
          <p:cNvPr id="8" name="Holder 3">
            <a:extLst>
              <a:ext uri="{FF2B5EF4-FFF2-40B4-BE49-F238E27FC236}">
                <a16:creationId xmlns:a16="http://schemas.microsoft.com/office/drawing/2014/main" id="{6A480167-6488-5D21-9330-51E428530B01}"/>
              </a:ext>
            </a:extLst>
          </p:cNvPr>
          <p:cNvSpPr>
            <a:spLocks noGrp="1"/>
          </p:cNvSpPr>
          <p:nvPr>
            <p:ph type="body" idx="11"/>
          </p:nvPr>
        </p:nvSpPr>
        <p:spPr>
          <a:xfrm>
            <a:off x="5217458" y="3721754"/>
            <a:ext cx="1707775" cy="1191890"/>
          </a:xfrm>
          <a:prstGeom prst="rect">
            <a:avLst/>
          </a:prstGeom>
        </p:spPr>
        <p:txBody>
          <a:bodyPr lIns="0" tIns="0" rIns="0" bIns="0"/>
          <a:lstStyle>
            <a:lvl1pPr marL="0" indent="0">
              <a:buNone/>
              <a:defRPr sz="1800" b="0" i="0">
                <a:solidFill>
                  <a:schemeClr val="bg1"/>
                </a:solidFill>
                <a:latin typeface="Archivo" panose="020B0503020202020B04" pitchFamily="34" charset="77"/>
              </a:defRPr>
            </a:lvl1pPr>
            <a:lvl2pPr>
              <a:defRPr sz="1600" b="0" i="0">
                <a:latin typeface="Archivo" panose="020B0503020202020B04" pitchFamily="34" charset="77"/>
              </a:defRPr>
            </a:lvl2pPr>
            <a:lvl3pPr>
              <a:defRPr sz="1600" b="0" i="0">
                <a:latin typeface="Archivo" panose="020B0503020202020B04" pitchFamily="34" charset="77"/>
              </a:defRPr>
            </a:lvl3pPr>
          </a:lstStyle>
          <a:p>
            <a:pPr lvl="0"/>
            <a:r>
              <a:rPr lang="en-US"/>
              <a:t>Click to edit Master text styles</a:t>
            </a:r>
          </a:p>
          <a:p>
            <a:pPr lvl="1"/>
            <a:endParaRPr lang="en-US" sz="1600"/>
          </a:p>
          <a:p>
            <a:pPr lvl="2"/>
            <a:endParaRPr lang="en-US"/>
          </a:p>
        </p:txBody>
      </p:sp>
      <p:sp>
        <p:nvSpPr>
          <p:cNvPr id="11" name="Holder 3">
            <a:extLst>
              <a:ext uri="{FF2B5EF4-FFF2-40B4-BE49-F238E27FC236}">
                <a16:creationId xmlns:a16="http://schemas.microsoft.com/office/drawing/2014/main" id="{5FD1E547-57F5-FB75-7D37-B3C0D66DA2EA}"/>
              </a:ext>
            </a:extLst>
          </p:cNvPr>
          <p:cNvSpPr>
            <a:spLocks noGrp="1"/>
          </p:cNvSpPr>
          <p:nvPr>
            <p:ph type="body" idx="12"/>
          </p:nvPr>
        </p:nvSpPr>
        <p:spPr>
          <a:xfrm>
            <a:off x="7140387" y="3721754"/>
            <a:ext cx="1707775" cy="1191890"/>
          </a:xfrm>
          <a:prstGeom prst="rect">
            <a:avLst/>
          </a:prstGeom>
        </p:spPr>
        <p:txBody>
          <a:bodyPr lIns="0" tIns="0" rIns="0" bIns="0"/>
          <a:lstStyle>
            <a:lvl1pPr marL="0" indent="0">
              <a:buNone/>
              <a:defRPr sz="1800" b="0" i="0">
                <a:solidFill>
                  <a:schemeClr val="bg1"/>
                </a:solidFill>
                <a:latin typeface="Archivo" panose="020B0503020202020B04" pitchFamily="34" charset="77"/>
              </a:defRPr>
            </a:lvl1pPr>
            <a:lvl2pPr>
              <a:defRPr sz="1600" b="0" i="0">
                <a:latin typeface="Archivo" panose="020B0503020202020B04" pitchFamily="34" charset="77"/>
              </a:defRPr>
            </a:lvl2pPr>
            <a:lvl3pPr>
              <a:defRPr sz="1600" b="0" i="0">
                <a:latin typeface="Archivo" panose="020B0503020202020B04" pitchFamily="34" charset="77"/>
              </a:defRPr>
            </a:lvl3pPr>
          </a:lstStyle>
          <a:p>
            <a:pPr lvl="0"/>
            <a:r>
              <a:rPr lang="en-US"/>
              <a:t>Click to edit Master text styles</a:t>
            </a:r>
          </a:p>
          <a:p>
            <a:pPr lvl="1"/>
            <a:endParaRPr lang="en-US" sz="1600"/>
          </a:p>
          <a:p>
            <a:pPr lvl="2"/>
            <a:endParaRPr lang="en-US"/>
          </a:p>
        </p:txBody>
      </p:sp>
      <p:sp>
        <p:nvSpPr>
          <p:cNvPr id="12" name="Holder 3">
            <a:extLst>
              <a:ext uri="{FF2B5EF4-FFF2-40B4-BE49-F238E27FC236}">
                <a16:creationId xmlns:a16="http://schemas.microsoft.com/office/drawing/2014/main" id="{9F6521DB-733C-448D-8E5A-22D82F6A1D88}"/>
              </a:ext>
            </a:extLst>
          </p:cNvPr>
          <p:cNvSpPr>
            <a:spLocks noGrp="1"/>
          </p:cNvSpPr>
          <p:nvPr>
            <p:ph type="body" idx="13"/>
          </p:nvPr>
        </p:nvSpPr>
        <p:spPr>
          <a:xfrm>
            <a:off x="9063318" y="3721754"/>
            <a:ext cx="1707775" cy="1191890"/>
          </a:xfrm>
          <a:prstGeom prst="rect">
            <a:avLst/>
          </a:prstGeom>
        </p:spPr>
        <p:txBody>
          <a:bodyPr lIns="0" tIns="0" rIns="0" bIns="0"/>
          <a:lstStyle>
            <a:lvl1pPr marL="0" indent="0">
              <a:buNone/>
              <a:defRPr sz="1800" b="0" i="0">
                <a:solidFill>
                  <a:schemeClr val="bg1"/>
                </a:solidFill>
                <a:latin typeface="Archivo" panose="020B0503020202020B04" pitchFamily="34" charset="77"/>
              </a:defRPr>
            </a:lvl1pPr>
            <a:lvl2pPr>
              <a:defRPr sz="1600" b="0" i="0">
                <a:latin typeface="Archivo" panose="020B0503020202020B04" pitchFamily="34" charset="77"/>
              </a:defRPr>
            </a:lvl2pPr>
            <a:lvl3pPr>
              <a:defRPr sz="1600" b="0" i="0">
                <a:latin typeface="Archivo" panose="020B0503020202020B04" pitchFamily="34" charset="77"/>
              </a:defRPr>
            </a:lvl3pPr>
          </a:lstStyle>
          <a:p>
            <a:pPr lvl="0"/>
            <a:r>
              <a:rPr lang="en-US"/>
              <a:t>Click to edit Master text styles</a:t>
            </a:r>
          </a:p>
          <a:p>
            <a:pPr lvl="1"/>
            <a:endParaRPr lang="en-US" sz="1600"/>
          </a:p>
          <a:p>
            <a:pPr lvl="2"/>
            <a:endParaRPr lang="en-US"/>
          </a:p>
        </p:txBody>
      </p:sp>
      <p:sp>
        <p:nvSpPr>
          <p:cNvPr id="13" name="Holder 3">
            <a:extLst>
              <a:ext uri="{FF2B5EF4-FFF2-40B4-BE49-F238E27FC236}">
                <a16:creationId xmlns:a16="http://schemas.microsoft.com/office/drawing/2014/main" id="{3D45AA42-244B-0694-C6E5-75340FDCEA81}"/>
              </a:ext>
            </a:extLst>
          </p:cNvPr>
          <p:cNvSpPr>
            <a:spLocks noGrp="1"/>
          </p:cNvSpPr>
          <p:nvPr>
            <p:ph type="body" idx="14" hasCustomPrompt="1"/>
          </p:nvPr>
        </p:nvSpPr>
        <p:spPr>
          <a:xfrm>
            <a:off x="1371600" y="3124617"/>
            <a:ext cx="1707775" cy="453452"/>
          </a:xfrm>
          <a:prstGeom prst="rect">
            <a:avLst/>
          </a:prstGeom>
        </p:spPr>
        <p:txBody>
          <a:bodyPr lIns="0" tIns="0" rIns="0" bIns="0"/>
          <a:lstStyle>
            <a:lvl1pPr marL="0" indent="0">
              <a:buNone/>
              <a:defRPr sz="1800" b="1" i="0">
                <a:solidFill>
                  <a:schemeClr val="accent1"/>
                </a:solidFill>
                <a:latin typeface="Archivo" panose="020B0503020202020B04" pitchFamily="34" charset="77"/>
              </a:defRPr>
            </a:lvl1pPr>
            <a:lvl2pPr>
              <a:defRPr sz="1600" b="0" i="0">
                <a:solidFill>
                  <a:schemeClr val="accent1"/>
                </a:solidFill>
                <a:latin typeface="Archivo" panose="020B0503020202020B04" pitchFamily="34" charset="77"/>
              </a:defRPr>
            </a:lvl2pPr>
            <a:lvl3pPr>
              <a:defRPr sz="1600" b="0" i="0">
                <a:solidFill>
                  <a:schemeClr val="accent1"/>
                </a:solidFill>
                <a:latin typeface="Archivo" panose="020B0503020202020B04" pitchFamily="34" charset="77"/>
              </a:defRPr>
            </a:lvl3pPr>
          </a:lstStyle>
          <a:p>
            <a:pPr lvl="0"/>
            <a:r>
              <a:rPr lang="en-US"/>
              <a:t>ITEM 1</a:t>
            </a:r>
          </a:p>
          <a:p>
            <a:pPr lvl="1"/>
            <a:endParaRPr lang="en-US" sz="1600"/>
          </a:p>
          <a:p>
            <a:pPr lvl="2"/>
            <a:endParaRPr lang="en-US"/>
          </a:p>
        </p:txBody>
      </p:sp>
      <p:sp>
        <p:nvSpPr>
          <p:cNvPr id="14" name="Holder 3">
            <a:extLst>
              <a:ext uri="{FF2B5EF4-FFF2-40B4-BE49-F238E27FC236}">
                <a16:creationId xmlns:a16="http://schemas.microsoft.com/office/drawing/2014/main" id="{E00FE9E6-8F5B-4EFD-D248-D54B78E8C237}"/>
              </a:ext>
            </a:extLst>
          </p:cNvPr>
          <p:cNvSpPr>
            <a:spLocks noGrp="1"/>
          </p:cNvSpPr>
          <p:nvPr>
            <p:ph type="body" idx="15" hasCustomPrompt="1"/>
          </p:nvPr>
        </p:nvSpPr>
        <p:spPr>
          <a:xfrm>
            <a:off x="3281082" y="3124617"/>
            <a:ext cx="1707775" cy="453452"/>
          </a:xfrm>
          <a:prstGeom prst="rect">
            <a:avLst/>
          </a:prstGeom>
        </p:spPr>
        <p:txBody>
          <a:bodyPr lIns="0" tIns="0" rIns="0" bIns="0"/>
          <a:lstStyle>
            <a:lvl1pPr marL="0" indent="0">
              <a:buNone/>
              <a:defRPr sz="1800" b="1" i="0">
                <a:solidFill>
                  <a:schemeClr val="accent1"/>
                </a:solidFill>
                <a:latin typeface="Archivo" panose="020B0503020202020B04" pitchFamily="34" charset="77"/>
              </a:defRPr>
            </a:lvl1pPr>
            <a:lvl2pPr>
              <a:defRPr sz="1600" b="0" i="0">
                <a:solidFill>
                  <a:schemeClr val="accent1"/>
                </a:solidFill>
                <a:latin typeface="Archivo" panose="020B0503020202020B04" pitchFamily="34" charset="77"/>
              </a:defRPr>
            </a:lvl2pPr>
            <a:lvl3pPr>
              <a:defRPr sz="1600" b="0" i="0">
                <a:solidFill>
                  <a:schemeClr val="accent1"/>
                </a:solidFill>
                <a:latin typeface="Archivo" panose="020B0503020202020B04" pitchFamily="34" charset="77"/>
              </a:defRPr>
            </a:lvl3pPr>
          </a:lstStyle>
          <a:p>
            <a:pPr lvl="0"/>
            <a:r>
              <a:rPr lang="en-US"/>
              <a:t>ITEM 2</a:t>
            </a:r>
          </a:p>
          <a:p>
            <a:pPr lvl="1"/>
            <a:endParaRPr lang="en-US" sz="1600"/>
          </a:p>
          <a:p>
            <a:pPr lvl="2"/>
            <a:endParaRPr lang="en-US"/>
          </a:p>
        </p:txBody>
      </p:sp>
      <p:sp>
        <p:nvSpPr>
          <p:cNvPr id="16" name="Holder 3">
            <a:extLst>
              <a:ext uri="{FF2B5EF4-FFF2-40B4-BE49-F238E27FC236}">
                <a16:creationId xmlns:a16="http://schemas.microsoft.com/office/drawing/2014/main" id="{491F576F-6983-021F-2FFD-6A142E6F7564}"/>
              </a:ext>
            </a:extLst>
          </p:cNvPr>
          <p:cNvSpPr>
            <a:spLocks noGrp="1"/>
          </p:cNvSpPr>
          <p:nvPr>
            <p:ph type="body" idx="16" hasCustomPrompt="1"/>
          </p:nvPr>
        </p:nvSpPr>
        <p:spPr>
          <a:xfrm>
            <a:off x="5204011" y="3124617"/>
            <a:ext cx="1707775" cy="453452"/>
          </a:xfrm>
          <a:prstGeom prst="rect">
            <a:avLst/>
          </a:prstGeom>
        </p:spPr>
        <p:txBody>
          <a:bodyPr lIns="0" tIns="0" rIns="0" bIns="0"/>
          <a:lstStyle>
            <a:lvl1pPr marL="0" indent="0">
              <a:buNone/>
              <a:defRPr sz="1800" b="1" i="0">
                <a:solidFill>
                  <a:schemeClr val="accent1"/>
                </a:solidFill>
                <a:latin typeface="Archivo" panose="020B0503020202020B04" pitchFamily="34" charset="77"/>
              </a:defRPr>
            </a:lvl1pPr>
            <a:lvl2pPr>
              <a:defRPr sz="1600" b="0" i="0">
                <a:solidFill>
                  <a:schemeClr val="accent1"/>
                </a:solidFill>
                <a:latin typeface="Archivo" panose="020B0503020202020B04" pitchFamily="34" charset="77"/>
              </a:defRPr>
            </a:lvl2pPr>
            <a:lvl3pPr>
              <a:defRPr sz="1600" b="0" i="0">
                <a:solidFill>
                  <a:schemeClr val="accent1"/>
                </a:solidFill>
                <a:latin typeface="Archivo" panose="020B0503020202020B04" pitchFamily="34" charset="77"/>
              </a:defRPr>
            </a:lvl3pPr>
          </a:lstStyle>
          <a:p>
            <a:pPr lvl="0"/>
            <a:r>
              <a:rPr lang="en-US"/>
              <a:t>ITEM 3</a:t>
            </a:r>
          </a:p>
          <a:p>
            <a:pPr lvl="1"/>
            <a:endParaRPr lang="en-US" sz="1600"/>
          </a:p>
          <a:p>
            <a:pPr lvl="2"/>
            <a:endParaRPr lang="en-US"/>
          </a:p>
        </p:txBody>
      </p:sp>
      <p:sp>
        <p:nvSpPr>
          <p:cNvPr id="17" name="Holder 3">
            <a:extLst>
              <a:ext uri="{FF2B5EF4-FFF2-40B4-BE49-F238E27FC236}">
                <a16:creationId xmlns:a16="http://schemas.microsoft.com/office/drawing/2014/main" id="{9F24A714-7D7F-1CC7-4655-8C85FB81E3A8}"/>
              </a:ext>
            </a:extLst>
          </p:cNvPr>
          <p:cNvSpPr>
            <a:spLocks noGrp="1"/>
          </p:cNvSpPr>
          <p:nvPr>
            <p:ph type="body" idx="17" hasCustomPrompt="1"/>
          </p:nvPr>
        </p:nvSpPr>
        <p:spPr>
          <a:xfrm>
            <a:off x="7140387" y="3124617"/>
            <a:ext cx="1707775" cy="453452"/>
          </a:xfrm>
          <a:prstGeom prst="rect">
            <a:avLst/>
          </a:prstGeom>
        </p:spPr>
        <p:txBody>
          <a:bodyPr lIns="0" tIns="0" rIns="0" bIns="0"/>
          <a:lstStyle>
            <a:lvl1pPr marL="0" indent="0">
              <a:buNone/>
              <a:defRPr sz="1800" b="1" i="0">
                <a:solidFill>
                  <a:schemeClr val="accent1"/>
                </a:solidFill>
                <a:latin typeface="Archivo" panose="020B0503020202020B04" pitchFamily="34" charset="77"/>
              </a:defRPr>
            </a:lvl1pPr>
            <a:lvl2pPr>
              <a:defRPr sz="1600" b="0" i="0">
                <a:solidFill>
                  <a:schemeClr val="accent1"/>
                </a:solidFill>
                <a:latin typeface="Archivo" panose="020B0503020202020B04" pitchFamily="34" charset="77"/>
              </a:defRPr>
            </a:lvl2pPr>
            <a:lvl3pPr>
              <a:defRPr sz="1600" b="0" i="0">
                <a:solidFill>
                  <a:schemeClr val="accent1"/>
                </a:solidFill>
                <a:latin typeface="Archivo" panose="020B0503020202020B04" pitchFamily="34" charset="77"/>
              </a:defRPr>
            </a:lvl3pPr>
          </a:lstStyle>
          <a:p>
            <a:pPr lvl="0"/>
            <a:r>
              <a:rPr lang="en-US"/>
              <a:t>ITEM 4</a:t>
            </a:r>
          </a:p>
          <a:p>
            <a:pPr lvl="1"/>
            <a:endParaRPr lang="en-US" sz="1600"/>
          </a:p>
          <a:p>
            <a:pPr lvl="2"/>
            <a:endParaRPr lang="en-US"/>
          </a:p>
        </p:txBody>
      </p:sp>
      <p:sp>
        <p:nvSpPr>
          <p:cNvPr id="18" name="Holder 3">
            <a:extLst>
              <a:ext uri="{FF2B5EF4-FFF2-40B4-BE49-F238E27FC236}">
                <a16:creationId xmlns:a16="http://schemas.microsoft.com/office/drawing/2014/main" id="{0CFF88E8-8620-EB77-9731-2F2E4EED9A5E}"/>
              </a:ext>
            </a:extLst>
          </p:cNvPr>
          <p:cNvSpPr>
            <a:spLocks noGrp="1"/>
          </p:cNvSpPr>
          <p:nvPr>
            <p:ph type="body" idx="18" hasCustomPrompt="1"/>
          </p:nvPr>
        </p:nvSpPr>
        <p:spPr>
          <a:xfrm>
            <a:off x="9049869" y="3124617"/>
            <a:ext cx="1707775" cy="453452"/>
          </a:xfrm>
          <a:prstGeom prst="rect">
            <a:avLst/>
          </a:prstGeom>
        </p:spPr>
        <p:txBody>
          <a:bodyPr lIns="0" tIns="0" rIns="0" bIns="0"/>
          <a:lstStyle>
            <a:lvl1pPr marL="0" indent="0">
              <a:buNone/>
              <a:defRPr sz="1800" b="1" i="0">
                <a:solidFill>
                  <a:schemeClr val="accent1"/>
                </a:solidFill>
                <a:latin typeface="Archivo" panose="020B0503020202020B04" pitchFamily="34" charset="77"/>
              </a:defRPr>
            </a:lvl1pPr>
            <a:lvl2pPr>
              <a:defRPr sz="1600" b="0" i="0">
                <a:solidFill>
                  <a:schemeClr val="accent1"/>
                </a:solidFill>
                <a:latin typeface="Archivo" panose="020B0503020202020B04" pitchFamily="34" charset="77"/>
              </a:defRPr>
            </a:lvl2pPr>
            <a:lvl3pPr>
              <a:defRPr sz="1600" b="0" i="0">
                <a:solidFill>
                  <a:schemeClr val="accent1"/>
                </a:solidFill>
                <a:latin typeface="Archivo" panose="020B0503020202020B04" pitchFamily="34" charset="77"/>
              </a:defRPr>
            </a:lvl3pPr>
          </a:lstStyle>
          <a:p>
            <a:pPr lvl="0"/>
            <a:r>
              <a:rPr lang="en-US"/>
              <a:t>ITEM 5</a:t>
            </a:r>
          </a:p>
          <a:p>
            <a:pPr lvl="1"/>
            <a:endParaRPr lang="en-US" sz="1600"/>
          </a:p>
          <a:p>
            <a:pPr lvl="2"/>
            <a:endParaRPr lang="en-US"/>
          </a:p>
        </p:txBody>
      </p:sp>
      <p:sp>
        <p:nvSpPr>
          <p:cNvPr id="24" name="Holder 3">
            <a:extLst>
              <a:ext uri="{FF2B5EF4-FFF2-40B4-BE49-F238E27FC236}">
                <a16:creationId xmlns:a16="http://schemas.microsoft.com/office/drawing/2014/main" id="{78B48B93-BB33-9ECA-2E70-3EF8CA71A3A8}"/>
              </a:ext>
            </a:extLst>
          </p:cNvPr>
          <p:cNvSpPr>
            <a:spLocks noGrp="1"/>
          </p:cNvSpPr>
          <p:nvPr>
            <p:ph type="body" idx="19" hasCustomPrompt="1"/>
          </p:nvPr>
        </p:nvSpPr>
        <p:spPr>
          <a:xfrm>
            <a:off x="974013" y="852979"/>
            <a:ext cx="10243973" cy="1395100"/>
          </a:xfrm>
          <a:prstGeom prst="rect">
            <a:avLst/>
          </a:prstGeom>
        </p:spPr>
        <p:txBody>
          <a:bodyPr lIns="0" tIns="0" rIns="0" bIns="0" anchor="ctr"/>
          <a:lstStyle>
            <a:lvl1pPr marL="0" indent="0" algn="ctr">
              <a:buNone/>
              <a:defRPr sz="3600" b="1" i="0">
                <a:solidFill>
                  <a:schemeClr val="bg1"/>
                </a:solidFill>
                <a:latin typeface="Archivo Medium" panose="020B0503020202020B04" pitchFamily="34" charset="77"/>
              </a:defRPr>
            </a:lvl1pPr>
          </a:lstStyle>
          <a:p>
            <a:pPr lvl="0"/>
            <a:r>
              <a:rPr lang="en-US"/>
              <a:t>Use this slide to focus on 5 key items</a:t>
            </a:r>
          </a:p>
        </p:txBody>
      </p:sp>
      <p:sp>
        <p:nvSpPr>
          <p:cNvPr id="3" name="Holder 4">
            <a:extLst>
              <a:ext uri="{FF2B5EF4-FFF2-40B4-BE49-F238E27FC236}">
                <a16:creationId xmlns:a16="http://schemas.microsoft.com/office/drawing/2014/main" id="{2DCA0899-16FD-42F0-6FF1-A926EE4BC2D5}"/>
              </a:ext>
            </a:extLst>
          </p:cNvPr>
          <p:cNvSpPr>
            <a:spLocks noGrp="1"/>
          </p:cNvSpPr>
          <p:nvPr>
            <p:ph type="ftr" sz="quarter" idx="3"/>
          </p:nvPr>
        </p:nvSpPr>
        <p:spPr>
          <a:xfrm>
            <a:off x="438531" y="6456099"/>
            <a:ext cx="3424971" cy="96281"/>
          </a:xfrm>
          <a:prstGeom prst="rect">
            <a:avLst/>
          </a:prstGeom>
        </p:spPr>
        <p:txBody>
          <a:bodyPr lIns="0" tIns="0" rIns="0" bIns="0"/>
          <a:lstStyle>
            <a:lvl1pPr algn="l">
              <a:defRPr sz="700" b="0" i="0">
                <a:solidFill>
                  <a:schemeClr val="tx1">
                    <a:lumMod val="20000"/>
                    <a:lumOff val="80000"/>
                  </a:schemeClr>
                </a:solidFill>
                <a:latin typeface="Archivo" panose="020B0503020202020B04" pitchFamily="34" charset="77"/>
                <a:cs typeface="Archivo" panose="020B0503020202020B04" pitchFamily="34" charset="77"/>
              </a:defRPr>
            </a:lvl1pPr>
          </a:lstStyle>
          <a:p>
            <a:r>
              <a:rPr lang="en-US"/>
              <a:t>© </a:t>
            </a:r>
            <a:fld id="{0962151A-B0F7-F543-9C74-9E6B987703C3}" type="datetimeyyyy">
              <a:rPr lang="en-US" smtClean="0"/>
              <a:pPr/>
              <a:t>2024</a:t>
            </a:fld>
            <a:r>
              <a:rPr lang="en-US"/>
              <a:t> Streamline Health, Inc. All Rights Reserved. Proprietary &amp; Confidential. </a:t>
            </a:r>
          </a:p>
        </p:txBody>
      </p:sp>
      <p:sp>
        <p:nvSpPr>
          <p:cNvPr id="4" name="object 2">
            <a:extLst>
              <a:ext uri="{FF2B5EF4-FFF2-40B4-BE49-F238E27FC236}">
                <a16:creationId xmlns:a16="http://schemas.microsoft.com/office/drawing/2014/main" id="{F2B849A2-0975-9E93-C0BD-C0289AB0EF5F}"/>
              </a:ext>
            </a:extLst>
          </p:cNvPr>
          <p:cNvSpPr txBox="1"/>
          <p:nvPr userDrawn="1"/>
        </p:nvSpPr>
        <p:spPr>
          <a:xfrm>
            <a:off x="10771093" y="409122"/>
            <a:ext cx="907427" cy="151323"/>
          </a:xfrm>
          <a:prstGeom prst="rect">
            <a:avLst/>
          </a:prstGeom>
        </p:spPr>
        <p:txBody>
          <a:bodyPr vert="horz" wrap="square" lIns="0" tIns="12700" rIns="0" bIns="0" rtlCol="0">
            <a:spAutoFit/>
          </a:bodyPr>
          <a:lstStyle/>
          <a:p>
            <a:pPr marL="12700" algn="r">
              <a:lnSpc>
                <a:spcPct val="100000"/>
              </a:lnSpc>
              <a:spcBef>
                <a:spcPts val="100"/>
              </a:spcBef>
            </a:pPr>
            <a:fld id="{D8578E52-F5C2-E947-B839-94081D526471}" type="datetime1">
              <a:rPr lang="en-US" sz="900" b="1" i="0" spc="40" smtClean="0">
                <a:solidFill>
                  <a:schemeClr val="accent3"/>
                </a:solidFill>
                <a:latin typeface="Archivo Medium" panose="020B0503020202020B04" pitchFamily="34" charset="77"/>
                <a:cs typeface="SegoeUI-Semibold"/>
              </a:rPr>
              <a:pPr marL="12700" algn="r">
                <a:lnSpc>
                  <a:spcPct val="100000"/>
                </a:lnSpc>
                <a:spcBef>
                  <a:spcPts val="100"/>
                </a:spcBef>
              </a:pPr>
              <a:t>3/28/2024</a:t>
            </a:fld>
            <a:endParaRPr sz="900" b="1" i="0" dirty="0">
              <a:solidFill>
                <a:schemeClr val="accent3"/>
              </a:solidFill>
              <a:latin typeface="Archivo Medium" panose="020B0503020202020B04" pitchFamily="34" charset="77"/>
              <a:cs typeface="SegoeUI-Semibold"/>
            </a:endParaRPr>
          </a:p>
        </p:txBody>
      </p:sp>
    </p:spTree>
    <p:extLst>
      <p:ext uri="{BB962C8B-B14F-4D97-AF65-F5344CB8AC3E}">
        <p14:creationId xmlns:p14="http://schemas.microsoft.com/office/powerpoint/2010/main" val="1844252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ve Key Items">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Graphic 17">
            <a:extLst>
              <a:ext uri="{FF2B5EF4-FFF2-40B4-BE49-F238E27FC236}">
                <a16:creationId xmlns:a16="http://schemas.microsoft.com/office/drawing/2014/main" id="{11BF2552-4051-E0F9-7306-B2161CE10B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092046" y="6249220"/>
            <a:ext cx="3803682" cy="303160"/>
          </a:xfrm>
          <a:prstGeom prst="rect">
            <a:avLst/>
          </a:prstGeom>
        </p:spPr>
      </p:pic>
      <p:sp>
        <p:nvSpPr>
          <p:cNvPr id="6" name="Holder 3">
            <a:extLst>
              <a:ext uri="{FF2B5EF4-FFF2-40B4-BE49-F238E27FC236}">
                <a16:creationId xmlns:a16="http://schemas.microsoft.com/office/drawing/2014/main" id="{5926576D-F8CD-315E-ED8C-8E861E45A39F}"/>
              </a:ext>
            </a:extLst>
          </p:cNvPr>
          <p:cNvSpPr>
            <a:spLocks noGrp="1"/>
          </p:cNvSpPr>
          <p:nvPr>
            <p:ph type="body" idx="1"/>
          </p:nvPr>
        </p:nvSpPr>
        <p:spPr>
          <a:xfrm>
            <a:off x="1371600" y="3721754"/>
            <a:ext cx="1707775" cy="1191890"/>
          </a:xfrm>
          <a:prstGeom prst="rect">
            <a:avLst/>
          </a:prstGeom>
        </p:spPr>
        <p:txBody>
          <a:bodyPr lIns="0" tIns="0" rIns="0" bIns="0"/>
          <a:lstStyle>
            <a:lvl1pPr marL="0" indent="0">
              <a:buNone/>
              <a:defRPr sz="1800" b="0" i="0">
                <a:solidFill>
                  <a:schemeClr val="bg1"/>
                </a:solidFill>
                <a:latin typeface="Archivo" panose="020B0503020202020B04" pitchFamily="34" charset="77"/>
              </a:defRPr>
            </a:lvl1pPr>
            <a:lvl2pPr>
              <a:defRPr sz="1600" b="0" i="0">
                <a:latin typeface="Archivo" panose="020B0503020202020B04" pitchFamily="34" charset="77"/>
              </a:defRPr>
            </a:lvl2pPr>
            <a:lvl3pPr>
              <a:defRPr sz="1600" b="0" i="0">
                <a:latin typeface="Archivo" panose="020B0503020202020B04" pitchFamily="34" charset="77"/>
              </a:defRPr>
            </a:lvl3pPr>
          </a:lstStyle>
          <a:p>
            <a:pPr lvl="0"/>
            <a:r>
              <a:rPr lang="en-US"/>
              <a:t>Click to edit Master text styles</a:t>
            </a:r>
          </a:p>
          <a:p>
            <a:pPr lvl="1"/>
            <a:r>
              <a:rPr lang="en-US"/>
              <a:t>Second level</a:t>
            </a:r>
          </a:p>
          <a:p>
            <a:pPr lvl="2"/>
            <a:r>
              <a:rPr lang="en-US"/>
              <a:t>Third level</a:t>
            </a:r>
          </a:p>
        </p:txBody>
      </p:sp>
      <p:sp>
        <p:nvSpPr>
          <p:cNvPr id="7" name="Holder 3">
            <a:extLst>
              <a:ext uri="{FF2B5EF4-FFF2-40B4-BE49-F238E27FC236}">
                <a16:creationId xmlns:a16="http://schemas.microsoft.com/office/drawing/2014/main" id="{9BAC0393-3AB9-62F9-0D67-111D80742A66}"/>
              </a:ext>
            </a:extLst>
          </p:cNvPr>
          <p:cNvSpPr>
            <a:spLocks noGrp="1"/>
          </p:cNvSpPr>
          <p:nvPr>
            <p:ph type="body" idx="10"/>
          </p:nvPr>
        </p:nvSpPr>
        <p:spPr>
          <a:xfrm>
            <a:off x="3294529" y="3721754"/>
            <a:ext cx="1707775" cy="1191890"/>
          </a:xfrm>
          <a:prstGeom prst="rect">
            <a:avLst/>
          </a:prstGeom>
        </p:spPr>
        <p:txBody>
          <a:bodyPr lIns="0" tIns="0" rIns="0" bIns="0"/>
          <a:lstStyle>
            <a:lvl1pPr marL="0" indent="0">
              <a:buNone/>
              <a:defRPr sz="1800" b="0" i="0">
                <a:solidFill>
                  <a:schemeClr val="bg1"/>
                </a:solidFill>
                <a:latin typeface="Archivo" panose="020B0503020202020B04" pitchFamily="34" charset="77"/>
              </a:defRPr>
            </a:lvl1pPr>
            <a:lvl2pPr>
              <a:defRPr sz="1600" b="0" i="0">
                <a:latin typeface="Archivo" panose="020B0503020202020B04" pitchFamily="34" charset="77"/>
              </a:defRPr>
            </a:lvl2pPr>
            <a:lvl3pPr>
              <a:defRPr sz="1600" b="0" i="0">
                <a:latin typeface="Archivo" panose="020B0503020202020B04" pitchFamily="34" charset="77"/>
              </a:defRPr>
            </a:lvl3pPr>
          </a:lstStyle>
          <a:p>
            <a:pPr lvl="0"/>
            <a:r>
              <a:rPr lang="en-US"/>
              <a:t>Click to edit Master text styles</a:t>
            </a:r>
          </a:p>
          <a:p>
            <a:pPr lvl="1"/>
            <a:r>
              <a:rPr lang="en-US"/>
              <a:t>Second level</a:t>
            </a:r>
          </a:p>
          <a:p>
            <a:pPr lvl="2"/>
            <a:r>
              <a:rPr lang="en-US"/>
              <a:t>Third level</a:t>
            </a:r>
          </a:p>
        </p:txBody>
      </p:sp>
      <p:sp>
        <p:nvSpPr>
          <p:cNvPr id="8" name="Holder 3">
            <a:extLst>
              <a:ext uri="{FF2B5EF4-FFF2-40B4-BE49-F238E27FC236}">
                <a16:creationId xmlns:a16="http://schemas.microsoft.com/office/drawing/2014/main" id="{6A480167-6488-5D21-9330-51E428530B01}"/>
              </a:ext>
            </a:extLst>
          </p:cNvPr>
          <p:cNvSpPr>
            <a:spLocks noGrp="1"/>
          </p:cNvSpPr>
          <p:nvPr>
            <p:ph type="body" idx="11"/>
          </p:nvPr>
        </p:nvSpPr>
        <p:spPr>
          <a:xfrm>
            <a:off x="5217458" y="3721754"/>
            <a:ext cx="1707775" cy="1191890"/>
          </a:xfrm>
          <a:prstGeom prst="rect">
            <a:avLst/>
          </a:prstGeom>
        </p:spPr>
        <p:txBody>
          <a:bodyPr lIns="0" tIns="0" rIns="0" bIns="0"/>
          <a:lstStyle>
            <a:lvl1pPr marL="0" indent="0">
              <a:buNone/>
              <a:defRPr sz="1800" b="0" i="0">
                <a:solidFill>
                  <a:schemeClr val="bg1"/>
                </a:solidFill>
                <a:latin typeface="Archivo" panose="020B0503020202020B04" pitchFamily="34" charset="77"/>
              </a:defRPr>
            </a:lvl1pPr>
            <a:lvl2pPr>
              <a:defRPr sz="1600" b="0" i="0">
                <a:latin typeface="Archivo" panose="020B0503020202020B04" pitchFamily="34" charset="77"/>
              </a:defRPr>
            </a:lvl2pPr>
            <a:lvl3pPr>
              <a:defRPr sz="1600" b="0" i="0">
                <a:latin typeface="Archivo" panose="020B0503020202020B04" pitchFamily="34" charset="77"/>
              </a:defRPr>
            </a:lvl3pPr>
          </a:lstStyle>
          <a:p>
            <a:pPr lvl="0"/>
            <a:r>
              <a:rPr lang="en-US"/>
              <a:t>Click to edit Master text styles</a:t>
            </a:r>
          </a:p>
          <a:p>
            <a:pPr lvl="1"/>
            <a:r>
              <a:rPr lang="en-US"/>
              <a:t>Second level</a:t>
            </a:r>
          </a:p>
          <a:p>
            <a:pPr lvl="2"/>
            <a:r>
              <a:rPr lang="en-US"/>
              <a:t>Third level</a:t>
            </a:r>
          </a:p>
        </p:txBody>
      </p:sp>
      <p:sp>
        <p:nvSpPr>
          <p:cNvPr id="11" name="Holder 3">
            <a:extLst>
              <a:ext uri="{FF2B5EF4-FFF2-40B4-BE49-F238E27FC236}">
                <a16:creationId xmlns:a16="http://schemas.microsoft.com/office/drawing/2014/main" id="{5FD1E547-57F5-FB75-7D37-B3C0D66DA2EA}"/>
              </a:ext>
            </a:extLst>
          </p:cNvPr>
          <p:cNvSpPr>
            <a:spLocks noGrp="1"/>
          </p:cNvSpPr>
          <p:nvPr>
            <p:ph type="body" idx="12"/>
          </p:nvPr>
        </p:nvSpPr>
        <p:spPr>
          <a:xfrm>
            <a:off x="7140387" y="3721754"/>
            <a:ext cx="1707775" cy="1191890"/>
          </a:xfrm>
          <a:prstGeom prst="rect">
            <a:avLst/>
          </a:prstGeom>
        </p:spPr>
        <p:txBody>
          <a:bodyPr lIns="0" tIns="0" rIns="0" bIns="0"/>
          <a:lstStyle>
            <a:lvl1pPr marL="0" indent="0">
              <a:buNone/>
              <a:defRPr sz="1800" b="0" i="0">
                <a:solidFill>
                  <a:schemeClr val="bg1"/>
                </a:solidFill>
                <a:latin typeface="Archivo" panose="020B0503020202020B04" pitchFamily="34" charset="77"/>
              </a:defRPr>
            </a:lvl1pPr>
            <a:lvl2pPr>
              <a:defRPr sz="1600" b="0" i="0">
                <a:latin typeface="Archivo" panose="020B0503020202020B04" pitchFamily="34" charset="77"/>
              </a:defRPr>
            </a:lvl2pPr>
            <a:lvl3pPr>
              <a:defRPr sz="1600" b="0" i="0">
                <a:latin typeface="Archivo" panose="020B0503020202020B04" pitchFamily="34" charset="77"/>
              </a:defRPr>
            </a:lvl3pPr>
          </a:lstStyle>
          <a:p>
            <a:pPr lvl="0"/>
            <a:r>
              <a:rPr lang="en-US"/>
              <a:t>Click to edit Master text styles</a:t>
            </a:r>
          </a:p>
          <a:p>
            <a:pPr lvl="1"/>
            <a:r>
              <a:rPr lang="en-US"/>
              <a:t>Second level</a:t>
            </a:r>
          </a:p>
          <a:p>
            <a:pPr lvl="2"/>
            <a:r>
              <a:rPr lang="en-US"/>
              <a:t>Third level</a:t>
            </a:r>
          </a:p>
        </p:txBody>
      </p:sp>
      <p:sp>
        <p:nvSpPr>
          <p:cNvPr id="12" name="Holder 3">
            <a:extLst>
              <a:ext uri="{FF2B5EF4-FFF2-40B4-BE49-F238E27FC236}">
                <a16:creationId xmlns:a16="http://schemas.microsoft.com/office/drawing/2014/main" id="{9F6521DB-733C-448D-8E5A-22D82F6A1D88}"/>
              </a:ext>
            </a:extLst>
          </p:cNvPr>
          <p:cNvSpPr>
            <a:spLocks noGrp="1"/>
          </p:cNvSpPr>
          <p:nvPr>
            <p:ph type="body" idx="13"/>
          </p:nvPr>
        </p:nvSpPr>
        <p:spPr>
          <a:xfrm>
            <a:off x="9063318" y="3721754"/>
            <a:ext cx="1707775" cy="1191890"/>
          </a:xfrm>
          <a:prstGeom prst="rect">
            <a:avLst/>
          </a:prstGeom>
        </p:spPr>
        <p:txBody>
          <a:bodyPr lIns="0" tIns="0" rIns="0" bIns="0"/>
          <a:lstStyle>
            <a:lvl1pPr marL="0" indent="0">
              <a:buNone/>
              <a:defRPr sz="1800" b="0" i="0">
                <a:solidFill>
                  <a:schemeClr val="bg1"/>
                </a:solidFill>
                <a:latin typeface="Archivo" panose="020B0503020202020B04" pitchFamily="34" charset="77"/>
              </a:defRPr>
            </a:lvl1pPr>
            <a:lvl2pPr>
              <a:defRPr sz="1600" b="0" i="0">
                <a:latin typeface="Archivo" panose="020B0503020202020B04" pitchFamily="34" charset="77"/>
              </a:defRPr>
            </a:lvl2pPr>
            <a:lvl3pPr>
              <a:defRPr sz="1600" b="0" i="0">
                <a:latin typeface="Archivo" panose="020B0503020202020B04" pitchFamily="34" charset="77"/>
              </a:defRPr>
            </a:lvl3pPr>
          </a:lstStyle>
          <a:p>
            <a:pPr lvl="0"/>
            <a:r>
              <a:rPr lang="en-US"/>
              <a:t>Click to edit Master text styles</a:t>
            </a:r>
          </a:p>
          <a:p>
            <a:pPr lvl="1"/>
            <a:r>
              <a:rPr lang="en-US"/>
              <a:t>Second level</a:t>
            </a:r>
          </a:p>
          <a:p>
            <a:pPr lvl="2"/>
            <a:r>
              <a:rPr lang="en-US"/>
              <a:t>Third level</a:t>
            </a:r>
          </a:p>
        </p:txBody>
      </p:sp>
      <p:sp>
        <p:nvSpPr>
          <p:cNvPr id="13" name="Holder 3">
            <a:extLst>
              <a:ext uri="{FF2B5EF4-FFF2-40B4-BE49-F238E27FC236}">
                <a16:creationId xmlns:a16="http://schemas.microsoft.com/office/drawing/2014/main" id="{3D45AA42-244B-0694-C6E5-75340FDCEA81}"/>
              </a:ext>
            </a:extLst>
          </p:cNvPr>
          <p:cNvSpPr>
            <a:spLocks noGrp="1"/>
          </p:cNvSpPr>
          <p:nvPr>
            <p:ph type="body" idx="14" hasCustomPrompt="1"/>
          </p:nvPr>
        </p:nvSpPr>
        <p:spPr>
          <a:xfrm>
            <a:off x="1371600" y="3124617"/>
            <a:ext cx="1707775" cy="453452"/>
          </a:xfrm>
          <a:prstGeom prst="rect">
            <a:avLst/>
          </a:prstGeom>
        </p:spPr>
        <p:txBody>
          <a:bodyPr lIns="0" tIns="0" rIns="0" bIns="0"/>
          <a:lstStyle>
            <a:lvl1pPr marL="0" indent="0">
              <a:buNone/>
              <a:defRPr sz="1800" b="1" i="0">
                <a:solidFill>
                  <a:schemeClr val="accent1"/>
                </a:solidFill>
                <a:latin typeface="Archivo" panose="020B0503020202020B04" pitchFamily="34" charset="77"/>
              </a:defRPr>
            </a:lvl1pPr>
            <a:lvl2pPr>
              <a:defRPr sz="1600" b="0" i="0">
                <a:solidFill>
                  <a:schemeClr val="accent1"/>
                </a:solidFill>
                <a:latin typeface="Archivo" panose="020B0503020202020B04" pitchFamily="34" charset="77"/>
              </a:defRPr>
            </a:lvl2pPr>
            <a:lvl3pPr>
              <a:defRPr sz="1600" b="0" i="0">
                <a:solidFill>
                  <a:schemeClr val="accent1"/>
                </a:solidFill>
                <a:latin typeface="Archivo" panose="020B0503020202020B04" pitchFamily="34" charset="77"/>
              </a:defRPr>
            </a:lvl3pPr>
          </a:lstStyle>
          <a:p>
            <a:pPr lvl="0"/>
            <a:r>
              <a:rPr lang="en-US"/>
              <a:t>ITEM 1</a:t>
            </a:r>
          </a:p>
          <a:p>
            <a:pPr lvl="1"/>
            <a:endParaRPr lang="en-US" sz="1600"/>
          </a:p>
          <a:p>
            <a:pPr lvl="2"/>
            <a:endParaRPr lang="en-US"/>
          </a:p>
        </p:txBody>
      </p:sp>
      <p:sp>
        <p:nvSpPr>
          <p:cNvPr id="14" name="Holder 3">
            <a:extLst>
              <a:ext uri="{FF2B5EF4-FFF2-40B4-BE49-F238E27FC236}">
                <a16:creationId xmlns:a16="http://schemas.microsoft.com/office/drawing/2014/main" id="{E00FE9E6-8F5B-4EFD-D248-D54B78E8C237}"/>
              </a:ext>
            </a:extLst>
          </p:cNvPr>
          <p:cNvSpPr>
            <a:spLocks noGrp="1"/>
          </p:cNvSpPr>
          <p:nvPr>
            <p:ph type="body" idx="15" hasCustomPrompt="1"/>
          </p:nvPr>
        </p:nvSpPr>
        <p:spPr>
          <a:xfrm>
            <a:off x="3281082" y="3124617"/>
            <a:ext cx="1707775" cy="453452"/>
          </a:xfrm>
          <a:prstGeom prst="rect">
            <a:avLst/>
          </a:prstGeom>
        </p:spPr>
        <p:txBody>
          <a:bodyPr lIns="0" tIns="0" rIns="0" bIns="0"/>
          <a:lstStyle>
            <a:lvl1pPr marL="0" indent="0">
              <a:buNone/>
              <a:defRPr sz="1800" b="1" i="0">
                <a:solidFill>
                  <a:schemeClr val="accent1"/>
                </a:solidFill>
                <a:latin typeface="Archivo" panose="020B0503020202020B04" pitchFamily="34" charset="77"/>
              </a:defRPr>
            </a:lvl1pPr>
            <a:lvl2pPr>
              <a:defRPr sz="1600" b="0" i="0">
                <a:solidFill>
                  <a:schemeClr val="accent1"/>
                </a:solidFill>
                <a:latin typeface="Archivo" panose="020B0503020202020B04" pitchFamily="34" charset="77"/>
              </a:defRPr>
            </a:lvl2pPr>
            <a:lvl3pPr>
              <a:defRPr sz="1600" b="0" i="0">
                <a:solidFill>
                  <a:schemeClr val="accent1"/>
                </a:solidFill>
                <a:latin typeface="Archivo" panose="020B0503020202020B04" pitchFamily="34" charset="77"/>
              </a:defRPr>
            </a:lvl3pPr>
          </a:lstStyle>
          <a:p>
            <a:pPr lvl="0"/>
            <a:r>
              <a:rPr lang="en-US"/>
              <a:t>ITEM 2</a:t>
            </a:r>
          </a:p>
          <a:p>
            <a:pPr lvl="1"/>
            <a:endParaRPr lang="en-US" sz="1600"/>
          </a:p>
          <a:p>
            <a:pPr lvl="2"/>
            <a:endParaRPr lang="en-US"/>
          </a:p>
        </p:txBody>
      </p:sp>
      <p:sp>
        <p:nvSpPr>
          <p:cNvPr id="16" name="Holder 3">
            <a:extLst>
              <a:ext uri="{FF2B5EF4-FFF2-40B4-BE49-F238E27FC236}">
                <a16:creationId xmlns:a16="http://schemas.microsoft.com/office/drawing/2014/main" id="{491F576F-6983-021F-2FFD-6A142E6F7564}"/>
              </a:ext>
            </a:extLst>
          </p:cNvPr>
          <p:cNvSpPr>
            <a:spLocks noGrp="1"/>
          </p:cNvSpPr>
          <p:nvPr>
            <p:ph type="body" idx="16" hasCustomPrompt="1"/>
          </p:nvPr>
        </p:nvSpPr>
        <p:spPr>
          <a:xfrm>
            <a:off x="5204011" y="3124617"/>
            <a:ext cx="1707775" cy="453452"/>
          </a:xfrm>
          <a:prstGeom prst="rect">
            <a:avLst/>
          </a:prstGeom>
        </p:spPr>
        <p:txBody>
          <a:bodyPr lIns="0" tIns="0" rIns="0" bIns="0"/>
          <a:lstStyle>
            <a:lvl1pPr marL="0" indent="0">
              <a:buNone/>
              <a:defRPr sz="1800" b="1" i="0">
                <a:solidFill>
                  <a:schemeClr val="accent1"/>
                </a:solidFill>
                <a:latin typeface="Archivo" panose="020B0503020202020B04" pitchFamily="34" charset="77"/>
              </a:defRPr>
            </a:lvl1pPr>
            <a:lvl2pPr>
              <a:defRPr sz="1600" b="0" i="0">
                <a:solidFill>
                  <a:schemeClr val="accent1"/>
                </a:solidFill>
                <a:latin typeface="Archivo" panose="020B0503020202020B04" pitchFamily="34" charset="77"/>
              </a:defRPr>
            </a:lvl2pPr>
            <a:lvl3pPr>
              <a:defRPr sz="1600" b="0" i="0">
                <a:solidFill>
                  <a:schemeClr val="accent1"/>
                </a:solidFill>
                <a:latin typeface="Archivo" panose="020B0503020202020B04" pitchFamily="34" charset="77"/>
              </a:defRPr>
            </a:lvl3pPr>
          </a:lstStyle>
          <a:p>
            <a:pPr lvl="0"/>
            <a:r>
              <a:rPr lang="en-US"/>
              <a:t>ITEM 3</a:t>
            </a:r>
          </a:p>
          <a:p>
            <a:pPr lvl="1"/>
            <a:endParaRPr lang="en-US" sz="1600"/>
          </a:p>
          <a:p>
            <a:pPr lvl="2"/>
            <a:endParaRPr lang="en-US"/>
          </a:p>
        </p:txBody>
      </p:sp>
      <p:sp>
        <p:nvSpPr>
          <p:cNvPr id="17" name="Holder 3">
            <a:extLst>
              <a:ext uri="{FF2B5EF4-FFF2-40B4-BE49-F238E27FC236}">
                <a16:creationId xmlns:a16="http://schemas.microsoft.com/office/drawing/2014/main" id="{9F24A714-7D7F-1CC7-4655-8C85FB81E3A8}"/>
              </a:ext>
            </a:extLst>
          </p:cNvPr>
          <p:cNvSpPr>
            <a:spLocks noGrp="1"/>
          </p:cNvSpPr>
          <p:nvPr>
            <p:ph type="body" idx="17" hasCustomPrompt="1"/>
          </p:nvPr>
        </p:nvSpPr>
        <p:spPr>
          <a:xfrm>
            <a:off x="7140387" y="3124617"/>
            <a:ext cx="1707775" cy="453452"/>
          </a:xfrm>
          <a:prstGeom prst="rect">
            <a:avLst/>
          </a:prstGeom>
        </p:spPr>
        <p:txBody>
          <a:bodyPr lIns="0" tIns="0" rIns="0" bIns="0"/>
          <a:lstStyle>
            <a:lvl1pPr marL="0" indent="0">
              <a:buNone/>
              <a:defRPr sz="1800" b="1" i="0">
                <a:solidFill>
                  <a:schemeClr val="accent1"/>
                </a:solidFill>
                <a:latin typeface="Archivo" panose="020B0503020202020B04" pitchFamily="34" charset="77"/>
              </a:defRPr>
            </a:lvl1pPr>
            <a:lvl2pPr>
              <a:defRPr sz="1600" b="0" i="0">
                <a:solidFill>
                  <a:schemeClr val="accent1"/>
                </a:solidFill>
                <a:latin typeface="Archivo" panose="020B0503020202020B04" pitchFamily="34" charset="77"/>
              </a:defRPr>
            </a:lvl2pPr>
            <a:lvl3pPr>
              <a:defRPr sz="1600" b="0" i="0">
                <a:solidFill>
                  <a:schemeClr val="accent1"/>
                </a:solidFill>
                <a:latin typeface="Archivo" panose="020B0503020202020B04" pitchFamily="34" charset="77"/>
              </a:defRPr>
            </a:lvl3pPr>
          </a:lstStyle>
          <a:p>
            <a:pPr lvl="0"/>
            <a:r>
              <a:rPr lang="en-US"/>
              <a:t>ITEM 4</a:t>
            </a:r>
          </a:p>
          <a:p>
            <a:pPr lvl="1"/>
            <a:endParaRPr lang="en-US" sz="1600"/>
          </a:p>
          <a:p>
            <a:pPr lvl="2"/>
            <a:endParaRPr lang="en-US"/>
          </a:p>
        </p:txBody>
      </p:sp>
      <p:sp>
        <p:nvSpPr>
          <p:cNvPr id="18" name="Holder 3">
            <a:extLst>
              <a:ext uri="{FF2B5EF4-FFF2-40B4-BE49-F238E27FC236}">
                <a16:creationId xmlns:a16="http://schemas.microsoft.com/office/drawing/2014/main" id="{0CFF88E8-8620-EB77-9731-2F2E4EED9A5E}"/>
              </a:ext>
            </a:extLst>
          </p:cNvPr>
          <p:cNvSpPr>
            <a:spLocks noGrp="1"/>
          </p:cNvSpPr>
          <p:nvPr>
            <p:ph type="body" idx="18" hasCustomPrompt="1"/>
          </p:nvPr>
        </p:nvSpPr>
        <p:spPr>
          <a:xfrm>
            <a:off x="9049869" y="3124617"/>
            <a:ext cx="1707775" cy="453452"/>
          </a:xfrm>
          <a:prstGeom prst="rect">
            <a:avLst/>
          </a:prstGeom>
        </p:spPr>
        <p:txBody>
          <a:bodyPr lIns="0" tIns="0" rIns="0" bIns="0"/>
          <a:lstStyle>
            <a:lvl1pPr marL="0" indent="0">
              <a:buNone/>
              <a:defRPr sz="1800" b="1" i="0">
                <a:solidFill>
                  <a:schemeClr val="accent1"/>
                </a:solidFill>
                <a:latin typeface="Archivo" panose="020B0503020202020B04" pitchFamily="34" charset="77"/>
              </a:defRPr>
            </a:lvl1pPr>
            <a:lvl2pPr>
              <a:defRPr sz="1600" b="0" i="0">
                <a:solidFill>
                  <a:schemeClr val="accent1"/>
                </a:solidFill>
                <a:latin typeface="Archivo" panose="020B0503020202020B04" pitchFamily="34" charset="77"/>
              </a:defRPr>
            </a:lvl2pPr>
            <a:lvl3pPr>
              <a:defRPr sz="1600" b="0" i="0">
                <a:solidFill>
                  <a:schemeClr val="accent1"/>
                </a:solidFill>
                <a:latin typeface="Archivo" panose="020B0503020202020B04" pitchFamily="34" charset="77"/>
              </a:defRPr>
            </a:lvl3pPr>
          </a:lstStyle>
          <a:p>
            <a:pPr lvl="0"/>
            <a:r>
              <a:rPr lang="en-US"/>
              <a:t>ITEM 5</a:t>
            </a:r>
          </a:p>
          <a:p>
            <a:pPr lvl="1"/>
            <a:endParaRPr lang="en-US" sz="1600"/>
          </a:p>
          <a:p>
            <a:pPr lvl="2"/>
            <a:endParaRPr lang="en-US"/>
          </a:p>
        </p:txBody>
      </p:sp>
      <p:sp>
        <p:nvSpPr>
          <p:cNvPr id="24" name="Holder 3">
            <a:extLst>
              <a:ext uri="{FF2B5EF4-FFF2-40B4-BE49-F238E27FC236}">
                <a16:creationId xmlns:a16="http://schemas.microsoft.com/office/drawing/2014/main" id="{78B48B93-BB33-9ECA-2E70-3EF8CA71A3A8}"/>
              </a:ext>
            </a:extLst>
          </p:cNvPr>
          <p:cNvSpPr>
            <a:spLocks noGrp="1"/>
          </p:cNvSpPr>
          <p:nvPr>
            <p:ph type="body" idx="19" hasCustomPrompt="1"/>
          </p:nvPr>
        </p:nvSpPr>
        <p:spPr>
          <a:xfrm>
            <a:off x="974013" y="852979"/>
            <a:ext cx="10243973" cy="1395100"/>
          </a:xfrm>
          <a:prstGeom prst="rect">
            <a:avLst/>
          </a:prstGeom>
        </p:spPr>
        <p:txBody>
          <a:bodyPr lIns="0" tIns="0" rIns="0" bIns="0" anchor="ctr"/>
          <a:lstStyle>
            <a:lvl1pPr marL="0" indent="0" algn="ctr">
              <a:buNone/>
              <a:defRPr sz="3600" b="1" i="0">
                <a:solidFill>
                  <a:schemeClr val="bg1"/>
                </a:solidFill>
                <a:latin typeface="Archivo Medium" panose="020B0503020202020B04" pitchFamily="34" charset="77"/>
              </a:defRPr>
            </a:lvl1pPr>
          </a:lstStyle>
          <a:p>
            <a:pPr lvl="0"/>
            <a:r>
              <a:rPr lang="en-US"/>
              <a:t>Use this slide to focus on 5 key items</a:t>
            </a:r>
          </a:p>
        </p:txBody>
      </p:sp>
      <p:sp>
        <p:nvSpPr>
          <p:cNvPr id="3" name="Holder 4">
            <a:extLst>
              <a:ext uri="{FF2B5EF4-FFF2-40B4-BE49-F238E27FC236}">
                <a16:creationId xmlns:a16="http://schemas.microsoft.com/office/drawing/2014/main" id="{2DCA0899-16FD-42F0-6FF1-A926EE4BC2D5}"/>
              </a:ext>
            </a:extLst>
          </p:cNvPr>
          <p:cNvSpPr>
            <a:spLocks noGrp="1"/>
          </p:cNvSpPr>
          <p:nvPr>
            <p:ph type="ftr" sz="quarter" idx="3"/>
          </p:nvPr>
        </p:nvSpPr>
        <p:spPr>
          <a:xfrm>
            <a:off x="438531" y="6456099"/>
            <a:ext cx="3424971" cy="96281"/>
          </a:xfrm>
          <a:prstGeom prst="rect">
            <a:avLst/>
          </a:prstGeom>
        </p:spPr>
        <p:txBody>
          <a:bodyPr lIns="0" tIns="0" rIns="0" bIns="0"/>
          <a:lstStyle>
            <a:lvl1pPr algn="l">
              <a:defRPr sz="700" b="0" i="0">
                <a:solidFill>
                  <a:schemeClr val="tx1">
                    <a:lumMod val="20000"/>
                    <a:lumOff val="80000"/>
                  </a:schemeClr>
                </a:solidFill>
                <a:latin typeface="Archivo" panose="020B0503020202020B04" pitchFamily="34" charset="77"/>
                <a:cs typeface="Archivo" panose="020B0503020202020B04" pitchFamily="34" charset="77"/>
              </a:defRPr>
            </a:lvl1pPr>
          </a:lstStyle>
          <a:p>
            <a:r>
              <a:rPr lang="en-US"/>
              <a:t>© </a:t>
            </a:r>
            <a:fld id="{0962151A-B0F7-F543-9C74-9E6B987703C3}" type="datetimeyyyy">
              <a:rPr lang="en-US" smtClean="0"/>
              <a:pPr/>
              <a:t>2024</a:t>
            </a:fld>
            <a:r>
              <a:rPr lang="en-US"/>
              <a:t> Streamline Health, Inc. All Rights Reserved. Proprietary &amp; Confidential. </a:t>
            </a:r>
          </a:p>
        </p:txBody>
      </p:sp>
      <p:sp>
        <p:nvSpPr>
          <p:cNvPr id="4" name="object 2">
            <a:extLst>
              <a:ext uri="{FF2B5EF4-FFF2-40B4-BE49-F238E27FC236}">
                <a16:creationId xmlns:a16="http://schemas.microsoft.com/office/drawing/2014/main" id="{F2B849A2-0975-9E93-C0BD-C0289AB0EF5F}"/>
              </a:ext>
            </a:extLst>
          </p:cNvPr>
          <p:cNvSpPr txBox="1"/>
          <p:nvPr userDrawn="1"/>
        </p:nvSpPr>
        <p:spPr>
          <a:xfrm>
            <a:off x="10317379" y="409122"/>
            <a:ext cx="907427" cy="151323"/>
          </a:xfrm>
          <a:prstGeom prst="rect">
            <a:avLst/>
          </a:prstGeom>
        </p:spPr>
        <p:txBody>
          <a:bodyPr vert="horz" wrap="square" lIns="0" tIns="12700" rIns="0" bIns="0" rtlCol="0">
            <a:spAutoFit/>
          </a:bodyPr>
          <a:lstStyle/>
          <a:p>
            <a:pPr marL="12700" algn="r">
              <a:lnSpc>
                <a:spcPct val="100000"/>
              </a:lnSpc>
              <a:spcBef>
                <a:spcPts val="100"/>
              </a:spcBef>
            </a:pPr>
            <a:fld id="{D8578E52-F5C2-E947-B839-94081D526471}" type="datetime1">
              <a:rPr lang="en-US" sz="900" b="1" i="0" spc="40" smtClean="0">
                <a:solidFill>
                  <a:schemeClr val="accent3"/>
                </a:solidFill>
                <a:latin typeface="Archivo Medium" panose="020B0503020202020B04" pitchFamily="34" charset="77"/>
                <a:cs typeface="SegoeUI-Semibold"/>
              </a:rPr>
              <a:pPr marL="12700" algn="r">
                <a:lnSpc>
                  <a:spcPct val="100000"/>
                </a:lnSpc>
                <a:spcBef>
                  <a:spcPts val="100"/>
                </a:spcBef>
              </a:pPr>
              <a:t>3/28/2024</a:t>
            </a:fld>
            <a:endParaRPr sz="900" b="1" i="0">
              <a:solidFill>
                <a:schemeClr val="accent3"/>
              </a:solidFill>
              <a:latin typeface="Archivo Medium" panose="020B0503020202020B04" pitchFamily="34" charset="77"/>
              <a:cs typeface="SegoeUI-Semibold"/>
            </a:endParaRPr>
          </a:p>
        </p:txBody>
      </p:sp>
      <p:sp>
        <p:nvSpPr>
          <p:cNvPr id="5" name="Holder 6">
            <a:extLst>
              <a:ext uri="{FF2B5EF4-FFF2-40B4-BE49-F238E27FC236}">
                <a16:creationId xmlns:a16="http://schemas.microsoft.com/office/drawing/2014/main" id="{AE6B0391-9CBD-B3A6-E288-84B0E7E56C05}"/>
              </a:ext>
            </a:extLst>
          </p:cNvPr>
          <p:cNvSpPr>
            <a:spLocks noGrp="1"/>
          </p:cNvSpPr>
          <p:nvPr>
            <p:ph type="sldNum" sz="quarter" idx="4"/>
          </p:nvPr>
        </p:nvSpPr>
        <p:spPr>
          <a:xfrm>
            <a:off x="11353800" y="409122"/>
            <a:ext cx="381000" cy="169054"/>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spTree>
    <p:extLst>
      <p:ext uri="{BB962C8B-B14F-4D97-AF65-F5344CB8AC3E}">
        <p14:creationId xmlns:p14="http://schemas.microsoft.com/office/powerpoint/2010/main" val="2460809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H Last Pag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696AE3D-ED62-E1E4-B606-8336B548FD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9799" y="3121051"/>
            <a:ext cx="7772400" cy="615898"/>
          </a:xfrm>
          <a:prstGeom prst="rect">
            <a:avLst/>
          </a:prstGeom>
        </p:spPr>
      </p:pic>
      <p:sp>
        <p:nvSpPr>
          <p:cNvPr id="2" name="Holder 4">
            <a:extLst>
              <a:ext uri="{FF2B5EF4-FFF2-40B4-BE49-F238E27FC236}">
                <a16:creationId xmlns:a16="http://schemas.microsoft.com/office/drawing/2014/main" id="{0730040B-49CA-549F-8B48-711881077393}"/>
              </a:ext>
            </a:extLst>
          </p:cNvPr>
          <p:cNvSpPr>
            <a:spLocks noGrp="1"/>
          </p:cNvSpPr>
          <p:nvPr>
            <p:ph type="ftr" sz="quarter" idx="3"/>
          </p:nvPr>
        </p:nvSpPr>
        <p:spPr>
          <a:xfrm>
            <a:off x="4383513" y="6456099"/>
            <a:ext cx="3424971" cy="96281"/>
          </a:xfrm>
          <a:prstGeom prst="rect">
            <a:avLst/>
          </a:prstGeom>
        </p:spPr>
        <p:txBody>
          <a:bodyPr lIns="0" tIns="0" rIns="0" bIns="0"/>
          <a:lstStyle>
            <a:lvl1pPr algn="ctr">
              <a:defRPr sz="700" b="0" i="0">
                <a:solidFill>
                  <a:schemeClr val="tx1">
                    <a:lumMod val="20000"/>
                    <a:lumOff val="80000"/>
                  </a:schemeClr>
                </a:solidFill>
                <a:latin typeface="Archivo" panose="020B0503020202020B04" pitchFamily="34" charset="77"/>
                <a:cs typeface="Archivo" panose="020B0503020202020B04" pitchFamily="34" charset="77"/>
              </a:defRPr>
            </a:lvl1pPr>
          </a:lstStyle>
          <a:p>
            <a:r>
              <a:rPr lang="en-US"/>
              <a:t>© </a:t>
            </a:r>
            <a:fld id="{0962151A-B0F7-F543-9C74-9E6B987703C3}" type="datetimeyyyy">
              <a:rPr lang="en-US" smtClean="0"/>
              <a:pPr/>
              <a:t>2024</a:t>
            </a:fld>
            <a:r>
              <a:rPr lang="en-US"/>
              <a:t> Streamline Health, Inc. All Rights Reserved. Proprietary &amp; Confidential. </a:t>
            </a:r>
          </a:p>
        </p:txBody>
      </p:sp>
    </p:spTree>
    <p:extLst>
      <p:ext uri="{BB962C8B-B14F-4D97-AF65-F5344CB8AC3E}">
        <p14:creationId xmlns:p14="http://schemas.microsoft.com/office/powerpoint/2010/main" val="4241854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2BB945E-BC62-5259-D503-D8CAC37C71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1009" y="6249220"/>
            <a:ext cx="3825757" cy="303160"/>
          </a:xfrm>
          <a:prstGeom prst="rect">
            <a:avLst/>
          </a:prstGeom>
        </p:spPr>
      </p:pic>
      <p:sp>
        <p:nvSpPr>
          <p:cNvPr id="5" name="Footer Placeholder 3">
            <a:extLst>
              <a:ext uri="{FF2B5EF4-FFF2-40B4-BE49-F238E27FC236}">
                <a16:creationId xmlns:a16="http://schemas.microsoft.com/office/drawing/2014/main" id="{52B91A1A-97E3-0EE4-3F28-A0906F427283}"/>
              </a:ext>
            </a:extLst>
          </p:cNvPr>
          <p:cNvSpPr>
            <a:spLocks noGrp="1"/>
          </p:cNvSpPr>
          <p:nvPr>
            <p:ph type="ftr" sz="quarter" idx="11"/>
          </p:nvPr>
        </p:nvSpPr>
        <p:spPr>
          <a:xfrm>
            <a:off x="4383514" y="6456099"/>
            <a:ext cx="3424971" cy="96281"/>
          </a:xfrm>
        </p:spPr>
        <p:txBody>
          <a:bodyPr/>
          <a:lstStyle/>
          <a:p>
            <a:pPr algn="ctr"/>
            <a:r>
              <a:rPr lang="en-US"/>
              <a:t>© </a:t>
            </a:r>
            <a:fld id="{E4EB6D9C-65A5-B24C-BFF6-E4EB890800E5}" type="datetimeyyyy">
              <a:rPr lang="en-US" smtClean="0"/>
              <a:pPr algn="ctr"/>
              <a:t>2024</a:t>
            </a:fld>
            <a:r>
              <a:rPr lang="en-US"/>
              <a:t> Streamline Health, Inc. All Rights Reserved. Proprietary &amp; Confidential. </a:t>
            </a:r>
          </a:p>
        </p:txBody>
      </p:sp>
      <p:sp>
        <p:nvSpPr>
          <p:cNvPr id="2" name="Holder 6">
            <a:extLst>
              <a:ext uri="{FF2B5EF4-FFF2-40B4-BE49-F238E27FC236}">
                <a16:creationId xmlns:a16="http://schemas.microsoft.com/office/drawing/2014/main" id="{8ED1282A-1E78-9B93-851F-F0A0A579DB6F}"/>
              </a:ext>
            </a:extLst>
          </p:cNvPr>
          <p:cNvSpPr>
            <a:spLocks noGrp="1"/>
          </p:cNvSpPr>
          <p:nvPr>
            <p:ph type="sldNum" sz="quarter" idx="4"/>
          </p:nvPr>
        </p:nvSpPr>
        <p:spPr>
          <a:xfrm>
            <a:off x="11353800" y="409122"/>
            <a:ext cx="381000" cy="169054"/>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sp>
        <p:nvSpPr>
          <p:cNvPr id="4" name="object 2">
            <a:extLst>
              <a:ext uri="{FF2B5EF4-FFF2-40B4-BE49-F238E27FC236}">
                <a16:creationId xmlns:a16="http://schemas.microsoft.com/office/drawing/2014/main" id="{E11E808E-1AC6-31C5-9032-F1734FDBDF04}"/>
              </a:ext>
            </a:extLst>
          </p:cNvPr>
          <p:cNvSpPr txBox="1"/>
          <p:nvPr userDrawn="1"/>
        </p:nvSpPr>
        <p:spPr>
          <a:xfrm>
            <a:off x="10317379" y="409122"/>
            <a:ext cx="907427" cy="151323"/>
          </a:xfrm>
          <a:prstGeom prst="rect">
            <a:avLst/>
          </a:prstGeom>
        </p:spPr>
        <p:txBody>
          <a:bodyPr vert="horz" wrap="square" lIns="0" tIns="12700" rIns="0" bIns="0" rtlCol="0">
            <a:spAutoFit/>
          </a:bodyPr>
          <a:lstStyle/>
          <a:p>
            <a:pPr marL="12700" algn="r">
              <a:lnSpc>
                <a:spcPct val="100000"/>
              </a:lnSpc>
              <a:spcBef>
                <a:spcPts val="100"/>
              </a:spcBef>
            </a:pPr>
            <a:fld id="{D8578E52-F5C2-E947-B839-94081D526471}" type="datetime1">
              <a:rPr lang="en-US" sz="900" b="1" i="0" spc="40" smtClean="0">
                <a:solidFill>
                  <a:schemeClr val="accent3"/>
                </a:solidFill>
                <a:latin typeface="Archivo Medium" panose="020B0503020202020B04" pitchFamily="34" charset="77"/>
                <a:cs typeface="SegoeUI-Semibold"/>
              </a:rPr>
              <a:pPr marL="12700" algn="r">
                <a:lnSpc>
                  <a:spcPct val="100000"/>
                </a:lnSpc>
                <a:spcBef>
                  <a:spcPts val="100"/>
                </a:spcBef>
              </a:pPr>
              <a:t>3/28/2024</a:t>
            </a:fld>
            <a:endParaRPr sz="900" b="1" i="0">
              <a:solidFill>
                <a:schemeClr val="accent3"/>
              </a:solidFill>
              <a:latin typeface="Archivo Medium" panose="020B0503020202020B04" pitchFamily="34" charset="77"/>
              <a:cs typeface="SegoeUI-Semibold"/>
            </a:endParaRPr>
          </a:p>
        </p:txBody>
      </p:sp>
    </p:spTree>
    <p:extLst>
      <p:ext uri="{BB962C8B-B14F-4D97-AF65-F5344CB8AC3E}">
        <p14:creationId xmlns:p14="http://schemas.microsoft.com/office/powerpoint/2010/main" val="220732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H Titl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1C3555-A6BC-8D49-BF05-2219D67842AC}"/>
              </a:ext>
            </a:extLst>
          </p:cNvPr>
          <p:cNvSpPr txBox="1"/>
          <p:nvPr/>
        </p:nvSpPr>
        <p:spPr>
          <a:xfrm>
            <a:off x="1310185" y="-791570"/>
            <a:ext cx="184731" cy="369332"/>
          </a:xfrm>
          <a:prstGeom prst="rect">
            <a:avLst/>
          </a:prstGeom>
          <a:noFill/>
        </p:spPr>
        <p:txBody>
          <a:bodyPr wrap="none" rtlCol="0">
            <a:spAutoFit/>
          </a:bodyPr>
          <a:lstStyle/>
          <a:p>
            <a:endParaRPr lang="en-US" b="0" i="0">
              <a:latin typeface="Archivo" panose="020B0503020202020B04" pitchFamily="34" charset="77"/>
            </a:endParaRPr>
          </a:p>
        </p:txBody>
      </p:sp>
      <p:sp>
        <p:nvSpPr>
          <p:cNvPr id="10" name="TextBox 9">
            <a:extLst>
              <a:ext uri="{FF2B5EF4-FFF2-40B4-BE49-F238E27FC236}">
                <a16:creationId xmlns:a16="http://schemas.microsoft.com/office/drawing/2014/main" id="{3ABEF7EC-4EFD-8C41-8285-196C1936017A}"/>
              </a:ext>
            </a:extLst>
          </p:cNvPr>
          <p:cNvSpPr txBox="1"/>
          <p:nvPr/>
        </p:nvSpPr>
        <p:spPr>
          <a:xfrm>
            <a:off x="3505200" y="990600"/>
            <a:ext cx="6019800" cy="369332"/>
          </a:xfrm>
          <a:prstGeom prst="rect">
            <a:avLst/>
          </a:prstGeom>
          <a:noFill/>
        </p:spPr>
        <p:txBody>
          <a:bodyPr wrap="square" rtlCol="0">
            <a:spAutoFit/>
          </a:bodyPr>
          <a:lstStyle/>
          <a:p>
            <a:endParaRPr lang="en-US" b="0" i="0">
              <a:latin typeface="Archivo" panose="020B0503020202020B04" pitchFamily="34" charset="77"/>
            </a:endParaRPr>
          </a:p>
        </p:txBody>
      </p:sp>
      <p:sp>
        <p:nvSpPr>
          <p:cNvPr id="18" name="Text Placeholder 13">
            <a:extLst>
              <a:ext uri="{FF2B5EF4-FFF2-40B4-BE49-F238E27FC236}">
                <a16:creationId xmlns:a16="http://schemas.microsoft.com/office/drawing/2014/main" id="{F8D327D5-2FC3-CE47-A8D1-54EAFA11318D}"/>
              </a:ext>
            </a:extLst>
          </p:cNvPr>
          <p:cNvSpPr>
            <a:spLocks noGrp="1"/>
          </p:cNvSpPr>
          <p:nvPr>
            <p:ph type="body" sz="quarter" idx="11" hasCustomPrompt="1"/>
          </p:nvPr>
        </p:nvSpPr>
        <p:spPr>
          <a:xfrm>
            <a:off x="1173950" y="4248807"/>
            <a:ext cx="7829920" cy="1253359"/>
          </a:xfrm>
          <a:prstGeom prst="rect">
            <a:avLst/>
          </a:prstGeom>
        </p:spPr>
        <p:txBody>
          <a:bodyPr anchor="b"/>
          <a:lstStyle>
            <a:lvl1pPr marL="0" indent="0" algn="l">
              <a:buNone/>
              <a:defRPr sz="3200" b="0" i="0">
                <a:solidFill>
                  <a:schemeClr val="accent1"/>
                </a:solidFill>
                <a:latin typeface="Archivo Medium" panose="020B0503020202020B04" pitchFamily="34" charset="77"/>
                <a:cs typeface="Segoe UI" panose="020B0502040204020203" pitchFamily="34" charset="0"/>
              </a:defRPr>
            </a:lvl1pPr>
          </a:lstStyle>
          <a:p>
            <a:pPr lvl="0"/>
            <a:r>
              <a:rPr lang="en-US"/>
              <a:t>PRESENTATION TITLE</a:t>
            </a:r>
          </a:p>
        </p:txBody>
      </p:sp>
      <p:sp>
        <p:nvSpPr>
          <p:cNvPr id="20" name="Text Placeholder 13">
            <a:extLst>
              <a:ext uri="{FF2B5EF4-FFF2-40B4-BE49-F238E27FC236}">
                <a16:creationId xmlns:a16="http://schemas.microsoft.com/office/drawing/2014/main" id="{EA06EB34-C970-214C-985F-51D1A458D1CF}"/>
              </a:ext>
            </a:extLst>
          </p:cNvPr>
          <p:cNvSpPr>
            <a:spLocks noGrp="1"/>
          </p:cNvSpPr>
          <p:nvPr>
            <p:ph type="body" sz="quarter" idx="12" hasCustomPrompt="1"/>
          </p:nvPr>
        </p:nvSpPr>
        <p:spPr>
          <a:xfrm>
            <a:off x="1173950" y="5642488"/>
            <a:ext cx="6729200" cy="294743"/>
          </a:xfrm>
          <a:prstGeom prst="rect">
            <a:avLst/>
          </a:prstGeom>
        </p:spPr>
        <p:txBody>
          <a:bodyPr/>
          <a:lstStyle>
            <a:lvl1pPr marL="0" indent="0" algn="l">
              <a:buNone/>
              <a:defRPr sz="1900" b="0" i="0">
                <a:solidFill>
                  <a:schemeClr val="bg1"/>
                </a:solidFill>
                <a:latin typeface="Archivo" panose="020B0503020202020B04" pitchFamily="34" charset="77"/>
                <a:cs typeface="Segoe UI" panose="020B0502040204020203" pitchFamily="34" charset="0"/>
              </a:defRPr>
            </a:lvl1pPr>
          </a:lstStyle>
          <a:p>
            <a:pPr lvl="0"/>
            <a:r>
              <a:rPr lang="en-US"/>
              <a:t>Presentation Subtitle</a:t>
            </a:r>
          </a:p>
        </p:txBody>
      </p:sp>
      <p:pic>
        <p:nvPicPr>
          <p:cNvPr id="4" name="Graphic 3">
            <a:extLst>
              <a:ext uri="{FF2B5EF4-FFF2-40B4-BE49-F238E27FC236}">
                <a16:creationId xmlns:a16="http://schemas.microsoft.com/office/drawing/2014/main" id="{F666AB11-36C0-D783-6BC3-4DFFE22CC5F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007" y="3271642"/>
            <a:ext cx="7692913" cy="609600"/>
          </a:xfrm>
          <a:prstGeom prst="rect">
            <a:avLst/>
          </a:prstGeom>
        </p:spPr>
      </p:pic>
      <p:sp>
        <p:nvSpPr>
          <p:cNvPr id="2" name="object 20">
            <a:extLst>
              <a:ext uri="{FF2B5EF4-FFF2-40B4-BE49-F238E27FC236}">
                <a16:creationId xmlns:a16="http://schemas.microsoft.com/office/drawing/2014/main" id="{12743C8C-2676-F20B-F455-B29AE143D96E}"/>
              </a:ext>
            </a:extLst>
          </p:cNvPr>
          <p:cNvSpPr txBox="1">
            <a:spLocks noGrp="1"/>
          </p:cNvSpPr>
          <p:nvPr>
            <p:ph type="ftr" sz="quarter" idx="4294967295"/>
          </p:nvPr>
        </p:nvSpPr>
        <p:spPr>
          <a:xfrm>
            <a:off x="4364874" y="6553200"/>
            <a:ext cx="3462251" cy="130233"/>
          </a:xfrm>
          <a:prstGeom prst="rect">
            <a:avLst/>
          </a:prstGeom>
        </p:spPr>
        <p:txBody>
          <a:bodyPr vert="horz" wrap="square" lIns="0" tIns="19685" rIns="0" bIns="0" rtlCol="0">
            <a:spAutoFit/>
          </a:bodyPr>
          <a:lstStyle>
            <a:lvl1pPr>
              <a:defRPr>
                <a:solidFill>
                  <a:schemeClr val="tx1">
                    <a:lumMod val="20000"/>
                    <a:lumOff val="80000"/>
                  </a:schemeClr>
                </a:solidFill>
              </a:defRPr>
            </a:lvl1pPr>
          </a:lstStyle>
          <a:p>
            <a:pPr marL="12700" algn="ctr">
              <a:spcBef>
                <a:spcPts val="155"/>
              </a:spcBef>
            </a:pPr>
            <a:r>
              <a:rPr lang="en-US"/>
              <a:t>© </a:t>
            </a:r>
            <a:fld id="{6A437530-9A21-E34E-B54A-3BE51C7EAADB}" type="datetimeyyyy">
              <a:rPr lang="en-US" smtClean="0"/>
              <a:pPr marL="12700" algn="ctr">
                <a:spcBef>
                  <a:spcPts val="155"/>
                </a:spcBef>
              </a:pPr>
              <a:t>2024</a:t>
            </a:fld>
            <a:r>
              <a:rPr lang="en-US"/>
              <a:t> Streamline Health, Inc. All Rights Reserved. Proprietary &amp; Confidential. </a:t>
            </a:r>
            <a:endParaRPr lang="en-US" spc="30"/>
          </a:p>
        </p:txBody>
      </p:sp>
      <p:pic>
        <p:nvPicPr>
          <p:cNvPr id="3" name="Picture 2">
            <a:extLst>
              <a:ext uri="{FF2B5EF4-FFF2-40B4-BE49-F238E27FC236}">
                <a16:creationId xmlns:a16="http://schemas.microsoft.com/office/drawing/2014/main" id="{40EA27A3-C197-FDFD-315F-A62496D11154}"/>
              </a:ext>
            </a:extLst>
          </p:cNvPr>
          <p:cNvPicPr>
            <a:picLocks noChangeAspect="1"/>
          </p:cNvPicPr>
          <p:nvPr userDrawn="1"/>
        </p:nvPicPr>
        <p:blipFill rotWithShape="1">
          <a:blip r:embed="rId5"/>
          <a:srcRect r="31824"/>
          <a:stretch/>
        </p:blipFill>
        <p:spPr>
          <a:xfrm>
            <a:off x="6893070" y="1261531"/>
            <a:ext cx="5298930" cy="1995037"/>
          </a:xfrm>
          <a:prstGeom prst="rect">
            <a:avLst/>
          </a:prstGeom>
        </p:spPr>
      </p:pic>
    </p:spTree>
    <p:extLst>
      <p:ext uri="{BB962C8B-B14F-4D97-AF65-F5344CB8AC3E}">
        <p14:creationId xmlns:p14="http://schemas.microsoft.com/office/powerpoint/2010/main" val="228287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H Content [Quote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708009-5322-7003-BB23-F098E5C3F0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797"/>
          <a:stretch/>
        </p:blipFill>
        <p:spPr>
          <a:xfrm>
            <a:off x="7417416" y="0"/>
            <a:ext cx="4774584" cy="6858000"/>
          </a:xfrm>
          <a:prstGeom prst="rect">
            <a:avLst/>
          </a:prstGeom>
        </p:spPr>
      </p:pic>
      <p:sp>
        <p:nvSpPr>
          <p:cNvPr id="8" name="Holder 3">
            <a:extLst>
              <a:ext uri="{FF2B5EF4-FFF2-40B4-BE49-F238E27FC236}">
                <a16:creationId xmlns:a16="http://schemas.microsoft.com/office/drawing/2014/main" id="{79C31135-74CD-3C83-E70E-15E7C98D7B72}"/>
              </a:ext>
            </a:extLst>
          </p:cNvPr>
          <p:cNvSpPr>
            <a:spLocks noGrp="1"/>
          </p:cNvSpPr>
          <p:nvPr>
            <p:ph type="body" idx="1"/>
          </p:nvPr>
        </p:nvSpPr>
        <p:spPr>
          <a:xfrm>
            <a:off x="1134320" y="1945178"/>
            <a:ext cx="5582364" cy="3969601"/>
          </a:xfrm>
          <a:prstGeom prst="rect">
            <a:avLst/>
          </a:prstGeom>
        </p:spPr>
        <p:txBody>
          <a:bodyPr lIns="0" tIns="0" rIns="0" bIns="0"/>
          <a:lstStyle>
            <a:lvl1pPr>
              <a:defRPr sz="1800" b="0" i="0">
                <a:solidFill>
                  <a:schemeClr val="tx2"/>
                </a:solidFill>
                <a:latin typeface="Archivo" panose="020B0503020202020B04" pitchFamily="34" charset="77"/>
              </a:defRPr>
            </a:lvl1pPr>
            <a:lvl2pPr>
              <a:defRPr sz="1600" b="0" i="0">
                <a:latin typeface="Archivo" panose="020B0503020202020B04" pitchFamily="34" charset="77"/>
              </a:defRPr>
            </a:lvl2pPr>
            <a:lvl3pPr>
              <a:defRPr sz="1600" b="0" i="0">
                <a:solidFill>
                  <a:schemeClr val="tx2"/>
                </a:solidFill>
                <a:latin typeface="Archivo" panose="020B0503020202020B04" pitchFamily="34" charset="77"/>
              </a:defRPr>
            </a:lvl3pPr>
          </a:lstStyle>
          <a:p>
            <a:pPr lvl="0"/>
            <a:r>
              <a:rPr lang="en-US"/>
              <a:t>Click to edit Master text styles</a:t>
            </a:r>
          </a:p>
          <a:p>
            <a:pPr lvl="1"/>
            <a:endParaRPr lang="en-US" sz="1600"/>
          </a:p>
          <a:p>
            <a:pPr lvl="2"/>
            <a:endParaRPr lang="en-US"/>
          </a:p>
        </p:txBody>
      </p:sp>
      <p:sp>
        <p:nvSpPr>
          <p:cNvPr id="9" name="Holder 3">
            <a:extLst>
              <a:ext uri="{FF2B5EF4-FFF2-40B4-BE49-F238E27FC236}">
                <a16:creationId xmlns:a16="http://schemas.microsoft.com/office/drawing/2014/main" id="{8F77445E-4640-D7E5-1BBE-5B3285A68D59}"/>
              </a:ext>
            </a:extLst>
          </p:cNvPr>
          <p:cNvSpPr>
            <a:spLocks noGrp="1"/>
          </p:cNvSpPr>
          <p:nvPr>
            <p:ph type="body" idx="12" hasCustomPrompt="1"/>
          </p:nvPr>
        </p:nvSpPr>
        <p:spPr>
          <a:xfrm>
            <a:off x="1134321" y="819496"/>
            <a:ext cx="5582363" cy="377537"/>
          </a:xfrm>
          <a:prstGeom prst="rect">
            <a:avLst/>
          </a:prstGeom>
        </p:spPr>
        <p:txBody>
          <a:bodyPr lIns="0" tIns="0" rIns="0" bIns="0"/>
          <a:lstStyle>
            <a:lvl1pPr marL="0" indent="0">
              <a:buNone/>
              <a:defRPr sz="2800" b="1" i="0">
                <a:latin typeface="Archivo Medium" panose="020B0503020202020B04" pitchFamily="34" charset="77"/>
              </a:defRPr>
            </a:lvl1pPr>
          </a:lstStyle>
          <a:p>
            <a:pPr lvl="0"/>
            <a:r>
              <a:rPr lang="en-US" dirty="0"/>
              <a:t>Heading</a:t>
            </a:r>
          </a:p>
        </p:txBody>
      </p:sp>
      <p:sp>
        <p:nvSpPr>
          <p:cNvPr id="10" name="Holder 3">
            <a:extLst>
              <a:ext uri="{FF2B5EF4-FFF2-40B4-BE49-F238E27FC236}">
                <a16:creationId xmlns:a16="http://schemas.microsoft.com/office/drawing/2014/main" id="{E26EAC3B-FFF1-013C-AAA8-A1AB37BB37BA}"/>
              </a:ext>
            </a:extLst>
          </p:cNvPr>
          <p:cNvSpPr>
            <a:spLocks noGrp="1"/>
          </p:cNvSpPr>
          <p:nvPr>
            <p:ph type="body" idx="13" hasCustomPrompt="1"/>
          </p:nvPr>
        </p:nvSpPr>
        <p:spPr>
          <a:xfrm>
            <a:off x="1134321" y="1315252"/>
            <a:ext cx="5582363" cy="256373"/>
          </a:xfrm>
          <a:prstGeom prst="rect">
            <a:avLst/>
          </a:prstGeom>
        </p:spPr>
        <p:txBody>
          <a:bodyPr lIns="0" tIns="0" rIns="0" bIns="0"/>
          <a:lstStyle>
            <a:lvl1pPr marL="0" indent="0">
              <a:buNone/>
              <a:defRPr sz="2000" b="0" i="0">
                <a:solidFill>
                  <a:schemeClr val="accent5"/>
                </a:solidFill>
                <a:latin typeface="Archivo Medium" panose="020B0503020202020B04" pitchFamily="34" charset="77"/>
              </a:defRPr>
            </a:lvl1pPr>
          </a:lstStyle>
          <a:p>
            <a:pPr lvl="0"/>
            <a:r>
              <a:rPr lang="en-US"/>
              <a:t>Subheading</a:t>
            </a:r>
          </a:p>
        </p:txBody>
      </p:sp>
      <p:pic>
        <p:nvPicPr>
          <p:cNvPr id="18" name="Graphic 17">
            <a:extLst>
              <a:ext uri="{FF2B5EF4-FFF2-40B4-BE49-F238E27FC236}">
                <a16:creationId xmlns:a16="http://schemas.microsoft.com/office/drawing/2014/main" id="{FAAEF429-24F6-6D55-3129-21C733D0D1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092046" y="6249220"/>
            <a:ext cx="3803682" cy="303160"/>
          </a:xfrm>
          <a:prstGeom prst="rect">
            <a:avLst/>
          </a:prstGeom>
        </p:spPr>
      </p:pic>
      <p:sp>
        <p:nvSpPr>
          <p:cNvPr id="5" name="Holder 3">
            <a:extLst>
              <a:ext uri="{FF2B5EF4-FFF2-40B4-BE49-F238E27FC236}">
                <a16:creationId xmlns:a16="http://schemas.microsoft.com/office/drawing/2014/main" id="{FA47D409-C78B-9159-DFCC-27BD1366A0FC}"/>
              </a:ext>
            </a:extLst>
          </p:cNvPr>
          <p:cNvSpPr>
            <a:spLocks noGrp="1"/>
          </p:cNvSpPr>
          <p:nvPr>
            <p:ph type="body" idx="14"/>
          </p:nvPr>
        </p:nvSpPr>
        <p:spPr>
          <a:xfrm>
            <a:off x="8108654" y="1535014"/>
            <a:ext cx="3492796" cy="3757367"/>
          </a:xfrm>
          <a:prstGeom prst="rect">
            <a:avLst/>
          </a:prstGeom>
        </p:spPr>
        <p:txBody>
          <a:bodyPr lIns="365760" tIns="365760" rIns="365760" bIns="365760"/>
          <a:lstStyle>
            <a:lvl1pPr marL="0" indent="0">
              <a:buNone/>
              <a:defRPr sz="2400" b="0" i="1">
                <a:solidFill>
                  <a:schemeClr val="bg1"/>
                </a:solidFill>
                <a:latin typeface="Archivo" panose="020B0503020202020B04" pitchFamily="34" charset="77"/>
              </a:defRPr>
            </a:lvl1pPr>
            <a:lvl2pPr marL="457200" indent="0">
              <a:buNone/>
              <a:defRPr sz="1800" i="1">
                <a:solidFill>
                  <a:schemeClr val="bg1"/>
                </a:solidFill>
              </a:defRPr>
            </a:lvl2pPr>
            <a:lvl3pPr marL="914400" indent="0">
              <a:buNone/>
              <a:defRPr sz="2000" i="1">
                <a:solidFill>
                  <a:schemeClr val="bg1"/>
                </a:solidFill>
              </a:defRPr>
            </a:lvl3pPr>
          </a:lstStyle>
          <a:p>
            <a:pPr lvl="0"/>
            <a:r>
              <a:rPr lang="en-US"/>
              <a:t>Click to edit Master text styles</a:t>
            </a:r>
          </a:p>
        </p:txBody>
      </p:sp>
      <p:pic>
        <p:nvPicPr>
          <p:cNvPr id="3" name="Picture 2">
            <a:extLst>
              <a:ext uri="{FF2B5EF4-FFF2-40B4-BE49-F238E27FC236}">
                <a16:creationId xmlns:a16="http://schemas.microsoft.com/office/drawing/2014/main" id="{561BE3EF-AE2E-C68B-5BE1-75B3D07F82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4973"/>
          <a:stretch/>
        </p:blipFill>
        <p:spPr>
          <a:xfrm>
            <a:off x="0" y="0"/>
            <a:ext cx="625033" cy="6858000"/>
          </a:xfrm>
          <a:prstGeom prst="rect">
            <a:avLst/>
          </a:prstGeom>
        </p:spPr>
      </p:pic>
      <p:sp>
        <p:nvSpPr>
          <p:cNvPr id="6" name="Oval 5">
            <a:extLst>
              <a:ext uri="{FF2B5EF4-FFF2-40B4-BE49-F238E27FC236}">
                <a16:creationId xmlns:a16="http://schemas.microsoft.com/office/drawing/2014/main" id="{6A48B4C9-9ABC-6D81-1997-3F9FE8399762}"/>
              </a:ext>
            </a:extLst>
          </p:cNvPr>
          <p:cNvSpPr/>
          <p:nvPr userDrawn="1"/>
        </p:nvSpPr>
        <p:spPr>
          <a:xfrm>
            <a:off x="442153" y="825384"/>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7" name="Holder 4">
            <a:extLst>
              <a:ext uri="{FF2B5EF4-FFF2-40B4-BE49-F238E27FC236}">
                <a16:creationId xmlns:a16="http://schemas.microsoft.com/office/drawing/2014/main" id="{C31441D3-5F04-F8E3-43DB-0AB64601B2EC}"/>
              </a:ext>
            </a:extLst>
          </p:cNvPr>
          <p:cNvSpPr>
            <a:spLocks noGrp="1"/>
          </p:cNvSpPr>
          <p:nvPr>
            <p:ph type="ftr" sz="quarter" idx="3"/>
          </p:nvPr>
        </p:nvSpPr>
        <p:spPr>
          <a:xfrm>
            <a:off x="3992445" y="6456099"/>
            <a:ext cx="3424971" cy="96281"/>
          </a:xfrm>
          <a:prstGeom prst="rect">
            <a:avLst/>
          </a:prstGeom>
        </p:spPr>
        <p:txBody>
          <a:bodyPr lIns="0" tIns="0" rIns="0" bIns="0"/>
          <a:lstStyle>
            <a:lvl1pPr>
              <a:defRPr sz="700" b="0" i="0">
                <a:solidFill>
                  <a:schemeClr val="tx1"/>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sp>
        <p:nvSpPr>
          <p:cNvPr id="11" name="object 2">
            <a:extLst>
              <a:ext uri="{FF2B5EF4-FFF2-40B4-BE49-F238E27FC236}">
                <a16:creationId xmlns:a16="http://schemas.microsoft.com/office/drawing/2014/main" id="{AF98C358-1F48-8BD0-226C-38D3341FDE41}"/>
              </a:ext>
            </a:extLst>
          </p:cNvPr>
          <p:cNvSpPr txBox="1"/>
          <p:nvPr userDrawn="1"/>
        </p:nvSpPr>
        <p:spPr>
          <a:xfrm>
            <a:off x="10694023" y="409122"/>
            <a:ext cx="907427" cy="151323"/>
          </a:xfrm>
          <a:prstGeom prst="rect">
            <a:avLst/>
          </a:prstGeom>
        </p:spPr>
        <p:txBody>
          <a:bodyPr vert="horz" wrap="square" lIns="0" tIns="12700" rIns="0" bIns="0" rtlCol="0">
            <a:spAutoFit/>
          </a:bodyPr>
          <a:lstStyle/>
          <a:p>
            <a:pPr marL="12700" algn="r">
              <a:lnSpc>
                <a:spcPct val="100000"/>
              </a:lnSpc>
              <a:spcBef>
                <a:spcPts val="100"/>
              </a:spcBef>
            </a:pPr>
            <a:fld id="{D8578E52-F5C2-E947-B839-94081D526471}" type="datetime1">
              <a:rPr lang="en-US" sz="900" b="1" i="0" spc="40" smtClean="0">
                <a:solidFill>
                  <a:schemeClr val="accent3"/>
                </a:solidFill>
                <a:latin typeface="Archivo Medium" panose="020B0503020202020B04" pitchFamily="34" charset="77"/>
                <a:cs typeface="SegoeUI-Semibold"/>
              </a:rPr>
              <a:pPr marL="12700" algn="r">
                <a:lnSpc>
                  <a:spcPct val="100000"/>
                </a:lnSpc>
                <a:spcBef>
                  <a:spcPts val="100"/>
                </a:spcBef>
              </a:pPr>
              <a:t>3/28/2024</a:t>
            </a:fld>
            <a:endParaRPr sz="900" b="1" i="0" dirty="0">
              <a:solidFill>
                <a:schemeClr val="accent3"/>
              </a:solidFill>
              <a:latin typeface="Archivo Medium" panose="020B0503020202020B04" pitchFamily="34" charset="77"/>
              <a:cs typeface="SegoeUI-Semibold"/>
            </a:endParaRPr>
          </a:p>
        </p:txBody>
      </p:sp>
    </p:spTree>
    <p:extLst>
      <p:ext uri="{BB962C8B-B14F-4D97-AF65-F5344CB8AC3E}">
        <p14:creationId xmlns:p14="http://schemas.microsoft.com/office/powerpoint/2010/main" val="196030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H Content [without TOC]">
    <p:spTree>
      <p:nvGrpSpPr>
        <p:cNvPr id="1" name=""/>
        <p:cNvGrpSpPr/>
        <p:nvPr/>
      </p:nvGrpSpPr>
      <p:grpSpPr>
        <a:xfrm>
          <a:off x="0" y="0"/>
          <a:ext cx="0" cy="0"/>
          <a:chOff x="0" y="0"/>
          <a:chExt cx="0" cy="0"/>
        </a:xfrm>
      </p:grpSpPr>
      <p:sp>
        <p:nvSpPr>
          <p:cNvPr id="8" name="Holder 3">
            <a:extLst>
              <a:ext uri="{FF2B5EF4-FFF2-40B4-BE49-F238E27FC236}">
                <a16:creationId xmlns:a16="http://schemas.microsoft.com/office/drawing/2014/main" id="{16C6BA50-2D21-486B-92AB-CB65F40EA480}"/>
              </a:ext>
            </a:extLst>
          </p:cNvPr>
          <p:cNvSpPr>
            <a:spLocks noGrp="1"/>
          </p:cNvSpPr>
          <p:nvPr>
            <p:ph type="body" idx="12" hasCustomPrompt="1"/>
          </p:nvPr>
        </p:nvSpPr>
        <p:spPr>
          <a:xfrm>
            <a:off x="1134320" y="819496"/>
            <a:ext cx="10219481" cy="377537"/>
          </a:xfrm>
          <a:prstGeom prst="rect">
            <a:avLst/>
          </a:prstGeom>
        </p:spPr>
        <p:txBody>
          <a:bodyPr lIns="0" tIns="0" rIns="0" bIns="0"/>
          <a:lstStyle>
            <a:lvl1pPr marL="0" indent="0">
              <a:buNone/>
              <a:defRPr sz="2800" b="1" i="0">
                <a:latin typeface="Archivo Medium" panose="020B0503020202020B04" pitchFamily="34" charset="77"/>
              </a:defRPr>
            </a:lvl1pPr>
          </a:lstStyle>
          <a:p>
            <a:pPr lvl="0"/>
            <a:r>
              <a:rPr lang="en-US"/>
              <a:t>Heading</a:t>
            </a:r>
          </a:p>
        </p:txBody>
      </p:sp>
      <p:sp>
        <p:nvSpPr>
          <p:cNvPr id="9" name="Holder 3">
            <a:extLst>
              <a:ext uri="{FF2B5EF4-FFF2-40B4-BE49-F238E27FC236}">
                <a16:creationId xmlns:a16="http://schemas.microsoft.com/office/drawing/2014/main" id="{FBEB15D2-3270-4E9A-BF82-224CECE8D287}"/>
              </a:ext>
            </a:extLst>
          </p:cNvPr>
          <p:cNvSpPr>
            <a:spLocks noGrp="1"/>
          </p:cNvSpPr>
          <p:nvPr>
            <p:ph type="body" idx="13" hasCustomPrompt="1"/>
          </p:nvPr>
        </p:nvSpPr>
        <p:spPr>
          <a:xfrm>
            <a:off x="1134320" y="1315252"/>
            <a:ext cx="10219481" cy="255853"/>
          </a:xfrm>
          <a:prstGeom prst="rect">
            <a:avLst/>
          </a:prstGeom>
        </p:spPr>
        <p:txBody>
          <a:bodyPr lIns="0" tIns="0" rIns="0" bIns="0"/>
          <a:lstStyle>
            <a:lvl1pPr marL="0" indent="0">
              <a:buNone/>
              <a:defRPr sz="2000" b="0" i="0">
                <a:solidFill>
                  <a:schemeClr val="accent5"/>
                </a:solidFill>
                <a:latin typeface="Archivo Medium" panose="020B0503020202020B04" pitchFamily="34" charset="77"/>
              </a:defRPr>
            </a:lvl1pPr>
          </a:lstStyle>
          <a:p>
            <a:pPr lvl="0"/>
            <a:r>
              <a:rPr lang="en-US"/>
              <a:t>Subheading</a:t>
            </a:r>
          </a:p>
        </p:txBody>
      </p:sp>
      <p:sp>
        <p:nvSpPr>
          <p:cNvPr id="12" name="Holder 6">
            <a:extLst>
              <a:ext uri="{FF2B5EF4-FFF2-40B4-BE49-F238E27FC236}">
                <a16:creationId xmlns:a16="http://schemas.microsoft.com/office/drawing/2014/main" id="{E1ACEB03-573C-8E4E-FD0C-45C8AA9F0DB9}"/>
              </a:ext>
            </a:extLst>
          </p:cNvPr>
          <p:cNvSpPr>
            <a:spLocks noGrp="1"/>
          </p:cNvSpPr>
          <p:nvPr>
            <p:ph type="sldNum" sz="quarter" idx="4"/>
          </p:nvPr>
        </p:nvSpPr>
        <p:spPr>
          <a:xfrm>
            <a:off x="11353800" y="409122"/>
            <a:ext cx="381000" cy="169054"/>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sp>
        <p:nvSpPr>
          <p:cNvPr id="5" name="Holder 3">
            <a:extLst>
              <a:ext uri="{FF2B5EF4-FFF2-40B4-BE49-F238E27FC236}">
                <a16:creationId xmlns:a16="http://schemas.microsoft.com/office/drawing/2014/main" id="{7231E82B-5130-CA0E-2617-3C01A67655CE}"/>
              </a:ext>
            </a:extLst>
          </p:cNvPr>
          <p:cNvSpPr>
            <a:spLocks noGrp="1"/>
          </p:cNvSpPr>
          <p:nvPr>
            <p:ph type="body" idx="1"/>
          </p:nvPr>
        </p:nvSpPr>
        <p:spPr>
          <a:xfrm>
            <a:off x="1134320" y="1978925"/>
            <a:ext cx="10219480" cy="3680000"/>
          </a:xfrm>
          <a:prstGeom prst="rect">
            <a:avLst/>
          </a:prstGeom>
        </p:spPr>
        <p:txBody>
          <a:bodyPr lIns="0" tIns="0" rIns="0" bIns="0"/>
          <a:lstStyle>
            <a:lvl1pPr>
              <a:defRPr sz="1800" b="0" i="0">
                <a:solidFill>
                  <a:schemeClr val="tx2"/>
                </a:solidFill>
                <a:latin typeface="Archivo" panose="020B0503020202020B04" pitchFamily="34" charset="77"/>
              </a:defRPr>
            </a:lvl1pPr>
            <a:lvl2pPr>
              <a:defRPr sz="1600" b="0" i="0">
                <a:latin typeface="Archivo" panose="020B0503020202020B04" pitchFamily="34" charset="77"/>
              </a:defRPr>
            </a:lvl2pPr>
            <a:lvl3pPr>
              <a:defRPr sz="1600" b="0" i="0">
                <a:solidFill>
                  <a:schemeClr val="accent1"/>
                </a:solidFill>
                <a:latin typeface="Archivo" panose="020B0503020202020B04" pitchFamily="34" charset="77"/>
              </a:defRPr>
            </a:lvl3pPr>
            <a:lvl4pPr>
              <a:defRPr>
                <a:solidFill>
                  <a:schemeClr val="tx2"/>
                </a:solidFill>
              </a:defRPr>
            </a:lvl4pPr>
          </a:lstStyle>
          <a:p>
            <a:pPr lvl="0"/>
            <a:r>
              <a:rPr lang="en-US"/>
              <a:t>Click to edit Master text styles</a:t>
            </a:r>
          </a:p>
          <a:p>
            <a:pPr lvl="1"/>
            <a:endParaRPr lang="en-US" sz="1600"/>
          </a:p>
          <a:p>
            <a:pPr lvl="2"/>
            <a:endParaRPr lang="en-US"/>
          </a:p>
          <a:p>
            <a:pPr lvl="3"/>
            <a:endParaRPr lang="en-US"/>
          </a:p>
        </p:txBody>
      </p:sp>
      <p:pic>
        <p:nvPicPr>
          <p:cNvPr id="6" name="Picture 5">
            <a:extLst>
              <a:ext uri="{FF2B5EF4-FFF2-40B4-BE49-F238E27FC236}">
                <a16:creationId xmlns:a16="http://schemas.microsoft.com/office/drawing/2014/main" id="{707873CA-DCF8-F25E-8039-F1121BD26B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4973"/>
          <a:stretch/>
        </p:blipFill>
        <p:spPr>
          <a:xfrm>
            <a:off x="0" y="0"/>
            <a:ext cx="625033" cy="6858000"/>
          </a:xfrm>
          <a:prstGeom prst="rect">
            <a:avLst/>
          </a:prstGeom>
        </p:spPr>
      </p:pic>
      <p:sp>
        <p:nvSpPr>
          <p:cNvPr id="10" name="Oval 9">
            <a:extLst>
              <a:ext uri="{FF2B5EF4-FFF2-40B4-BE49-F238E27FC236}">
                <a16:creationId xmlns:a16="http://schemas.microsoft.com/office/drawing/2014/main" id="{EF685B8B-7DDB-11CE-71F0-A780076A303C}"/>
              </a:ext>
            </a:extLst>
          </p:cNvPr>
          <p:cNvSpPr/>
          <p:nvPr userDrawn="1"/>
        </p:nvSpPr>
        <p:spPr>
          <a:xfrm>
            <a:off x="442153" y="825384"/>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2" name="Holder 4">
            <a:extLst>
              <a:ext uri="{FF2B5EF4-FFF2-40B4-BE49-F238E27FC236}">
                <a16:creationId xmlns:a16="http://schemas.microsoft.com/office/drawing/2014/main" id="{6D13E55D-F94A-2F91-446F-F66C8E4910C5}"/>
              </a:ext>
            </a:extLst>
          </p:cNvPr>
          <p:cNvSpPr>
            <a:spLocks noGrp="1"/>
          </p:cNvSpPr>
          <p:nvPr>
            <p:ph type="ftr" sz="quarter" idx="3"/>
          </p:nvPr>
        </p:nvSpPr>
        <p:spPr>
          <a:xfrm>
            <a:off x="4383514" y="6456099"/>
            <a:ext cx="3424971" cy="96281"/>
          </a:xfrm>
          <a:prstGeom prst="rect">
            <a:avLst/>
          </a:prstGeom>
        </p:spPr>
        <p:txBody>
          <a:bodyPr lIns="0" tIns="0" rIns="0" bIns="0"/>
          <a:lstStyle>
            <a:lvl1pPr>
              <a:defRPr sz="700" b="0" i="0">
                <a:solidFill>
                  <a:schemeClr val="tx1"/>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spTree>
    <p:extLst>
      <p:ext uri="{BB962C8B-B14F-4D97-AF65-F5344CB8AC3E}">
        <p14:creationId xmlns:p14="http://schemas.microsoft.com/office/powerpoint/2010/main" val="356896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g Dramatic Quot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Graphic 17">
            <a:extLst>
              <a:ext uri="{FF2B5EF4-FFF2-40B4-BE49-F238E27FC236}">
                <a16:creationId xmlns:a16="http://schemas.microsoft.com/office/drawing/2014/main" id="{714ED117-7D2C-AEF5-DD2C-C9947EDDC1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092046" y="6249220"/>
            <a:ext cx="3803682" cy="303160"/>
          </a:xfrm>
          <a:prstGeom prst="rect">
            <a:avLst/>
          </a:prstGeom>
        </p:spPr>
      </p:pic>
      <p:sp>
        <p:nvSpPr>
          <p:cNvPr id="7" name="Holder 3">
            <a:extLst>
              <a:ext uri="{FF2B5EF4-FFF2-40B4-BE49-F238E27FC236}">
                <a16:creationId xmlns:a16="http://schemas.microsoft.com/office/drawing/2014/main" id="{94981124-44F7-3ABE-7B7E-1B35B77A2D87}"/>
              </a:ext>
            </a:extLst>
          </p:cNvPr>
          <p:cNvSpPr>
            <a:spLocks noGrp="1"/>
          </p:cNvSpPr>
          <p:nvPr>
            <p:ph type="body" idx="12" hasCustomPrompt="1"/>
          </p:nvPr>
        </p:nvSpPr>
        <p:spPr>
          <a:xfrm>
            <a:off x="1051556" y="1345674"/>
            <a:ext cx="4789958" cy="4166652"/>
          </a:xfrm>
          <a:prstGeom prst="rect">
            <a:avLst/>
          </a:prstGeom>
        </p:spPr>
        <p:txBody>
          <a:bodyPr lIns="0" tIns="0" rIns="0" bIns="0" anchor="ctr"/>
          <a:lstStyle>
            <a:lvl1pPr marL="0" indent="0" algn="l">
              <a:buNone/>
              <a:defRPr sz="3600" b="1" i="0">
                <a:solidFill>
                  <a:schemeClr val="bg1"/>
                </a:solidFill>
                <a:latin typeface="Archivo Medium" panose="020B0503020202020B04" pitchFamily="34" charset="77"/>
              </a:defRPr>
            </a:lvl1pPr>
          </a:lstStyle>
          <a:p>
            <a:pPr lvl="0"/>
            <a:r>
              <a:rPr lang="en-US"/>
              <a:t>You can make a really dramatic point with this slide, or add a poignant quote.</a:t>
            </a:r>
          </a:p>
        </p:txBody>
      </p:sp>
      <p:pic>
        <p:nvPicPr>
          <p:cNvPr id="4" name="Picture 3">
            <a:extLst>
              <a:ext uri="{FF2B5EF4-FFF2-40B4-BE49-F238E27FC236}">
                <a16:creationId xmlns:a16="http://schemas.microsoft.com/office/drawing/2014/main" id="{96C59CCF-0E98-EA1D-108D-F4EDB799F2DD}"/>
              </a:ext>
            </a:extLst>
          </p:cNvPr>
          <p:cNvPicPr>
            <a:picLocks noChangeAspect="1"/>
          </p:cNvPicPr>
          <p:nvPr userDrawn="1"/>
        </p:nvPicPr>
        <p:blipFill rotWithShape="1">
          <a:blip r:embed="rId4"/>
          <a:srcRect r="31824"/>
          <a:stretch/>
        </p:blipFill>
        <p:spPr>
          <a:xfrm>
            <a:off x="6893070" y="2450218"/>
            <a:ext cx="5298930" cy="1995037"/>
          </a:xfrm>
          <a:prstGeom prst="rect">
            <a:avLst/>
          </a:prstGeom>
        </p:spPr>
      </p:pic>
      <p:sp>
        <p:nvSpPr>
          <p:cNvPr id="6" name="Holder 4">
            <a:extLst>
              <a:ext uri="{FF2B5EF4-FFF2-40B4-BE49-F238E27FC236}">
                <a16:creationId xmlns:a16="http://schemas.microsoft.com/office/drawing/2014/main" id="{83491548-B5C6-390C-83FD-C2DA130A26D2}"/>
              </a:ext>
            </a:extLst>
          </p:cNvPr>
          <p:cNvSpPr>
            <a:spLocks noGrp="1"/>
          </p:cNvSpPr>
          <p:nvPr>
            <p:ph type="ftr" sz="quarter" idx="3"/>
          </p:nvPr>
        </p:nvSpPr>
        <p:spPr>
          <a:xfrm>
            <a:off x="4383514" y="6456099"/>
            <a:ext cx="3424971" cy="96281"/>
          </a:xfrm>
          <a:prstGeom prst="rect">
            <a:avLst/>
          </a:prstGeom>
        </p:spPr>
        <p:txBody>
          <a:bodyPr lIns="0" tIns="0" rIns="0" bIns="0"/>
          <a:lstStyle>
            <a:lvl1pPr>
              <a:defRPr sz="700" b="0" i="0">
                <a:solidFill>
                  <a:schemeClr val="tx1">
                    <a:lumMod val="20000"/>
                    <a:lumOff val="80000"/>
                  </a:schemeClr>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sp>
        <p:nvSpPr>
          <p:cNvPr id="5" name="object 2">
            <a:extLst>
              <a:ext uri="{FF2B5EF4-FFF2-40B4-BE49-F238E27FC236}">
                <a16:creationId xmlns:a16="http://schemas.microsoft.com/office/drawing/2014/main" id="{218973D3-2DE4-FFB0-5A99-63268F3D9B4F}"/>
              </a:ext>
            </a:extLst>
          </p:cNvPr>
          <p:cNvSpPr txBox="1"/>
          <p:nvPr userDrawn="1"/>
        </p:nvSpPr>
        <p:spPr>
          <a:xfrm>
            <a:off x="10636873" y="409122"/>
            <a:ext cx="907427" cy="151323"/>
          </a:xfrm>
          <a:prstGeom prst="rect">
            <a:avLst/>
          </a:prstGeom>
        </p:spPr>
        <p:txBody>
          <a:bodyPr vert="horz" wrap="square" lIns="0" tIns="12700" rIns="0" bIns="0" rtlCol="0">
            <a:spAutoFit/>
          </a:bodyPr>
          <a:lstStyle/>
          <a:p>
            <a:pPr marL="12700">
              <a:lnSpc>
                <a:spcPct val="100000"/>
              </a:lnSpc>
              <a:spcBef>
                <a:spcPts val="100"/>
              </a:spcBef>
            </a:pPr>
            <a:fld id="{D8578E52-F5C2-E947-B839-94081D526471}" type="datetime1">
              <a:rPr lang="en-US" sz="900" b="1" i="0" spc="40" smtClean="0">
                <a:solidFill>
                  <a:schemeClr val="accent3"/>
                </a:solidFill>
                <a:latin typeface="Archivo Medium" panose="020B0503020202020B04" pitchFamily="34" charset="77"/>
                <a:cs typeface="SegoeUI-Semibold"/>
              </a:rPr>
              <a:t>3/28/2024</a:t>
            </a:fld>
            <a:endParaRPr sz="900" b="1" i="0">
              <a:solidFill>
                <a:schemeClr val="accent3"/>
              </a:solidFill>
              <a:latin typeface="Archivo Medium" panose="020B0503020202020B04" pitchFamily="34" charset="77"/>
              <a:cs typeface="SegoeUI-Semibold"/>
            </a:endParaRPr>
          </a:p>
        </p:txBody>
      </p:sp>
      <p:sp>
        <p:nvSpPr>
          <p:cNvPr id="8" name="Holder 6">
            <a:extLst>
              <a:ext uri="{FF2B5EF4-FFF2-40B4-BE49-F238E27FC236}">
                <a16:creationId xmlns:a16="http://schemas.microsoft.com/office/drawing/2014/main" id="{D8021451-0213-DADB-3576-9F0026B981C9}"/>
              </a:ext>
            </a:extLst>
          </p:cNvPr>
          <p:cNvSpPr>
            <a:spLocks noGrp="1"/>
          </p:cNvSpPr>
          <p:nvPr>
            <p:ph type="sldNum" sz="quarter" idx="4"/>
          </p:nvPr>
        </p:nvSpPr>
        <p:spPr>
          <a:xfrm>
            <a:off x="11544300" y="409122"/>
            <a:ext cx="190500" cy="151323"/>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spTree>
    <p:extLst>
      <p:ext uri="{BB962C8B-B14F-4D97-AF65-F5344CB8AC3E}">
        <p14:creationId xmlns:p14="http://schemas.microsoft.com/office/powerpoint/2010/main" val="397822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 Content [with TOC]">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740141-5E52-1B01-ECF6-759D163242A2}"/>
              </a:ext>
            </a:extLst>
          </p:cNvPr>
          <p:cNvSpPr/>
          <p:nvPr userDrawn="1"/>
        </p:nvSpPr>
        <p:spPr>
          <a:xfrm>
            <a:off x="0" y="0"/>
            <a:ext cx="2197100"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14" name="Holder 3">
            <a:extLst>
              <a:ext uri="{FF2B5EF4-FFF2-40B4-BE49-F238E27FC236}">
                <a16:creationId xmlns:a16="http://schemas.microsoft.com/office/drawing/2014/main" id="{C3300C48-97DD-564B-A41D-671BBD725AB7}"/>
              </a:ext>
            </a:extLst>
          </p:cNvPr>
          <p:cNvSpPr>
            <a:spLocks noGrp="1"/>
          </p:cNvSpPr>
          <p:nvPr>
            <p:ph type="body" idx="1"/>
          </p:nvPr>
        </p:nvSpPr>
        <p:spPr>
          <a:xfrm>
            <a:off x="2689934" y="1978925"/>
            <a:ext cx="8470640" cy="3680000"/>
          </a:xfrm>
          <a:prstGeom prst="rect">
            <a:avLst/>
          </a:prstGeom>
        </p:spPr>
        <p:txBody>
          <a:bodyPr lIns="0" tIns="0" rIns="0" bIns="0"/>
          <a:lstStyle>
            <a:lvl1pPr>
              <a:defRPr sz="1800" b="0" i="0">
                <a:solidFill>
                  <a:schemeClr val="tx2"/>
                </a:solidFill>
                <a:latin typeface="Archivo" panose="020B0503020202020B04" pitchFamily="34" charset="77"/>
              </a:defRPr>
            </a:lvl1pPr>
            <a:lvl2pPr>
              <a:defRPr sz="1600" b="0" i="0">
                <a:solidFill>
                  <a:schemeClr val="tx1"/>
                </a:solidFill>
                <a:latin typeface="Archivo" panose="020B0503020202020B04" pitchFamily="34" charset="77"/>
              </a:defRPr>
            </a:lvl2pPr>
            <a:lvl3pPr>
              <a:defRPr sz="1600" b="0" i="0">
                <a:solidFill>
                  <a:schemeClr val="accent1"/>
                </a:solidFill>
                <a:latin typeface="Archivo" panose="020B0503020202020B04" pitchFamily="34" charset="77"/>
              </a:defRPr>
            </a:lvl3pPr>
            <a:lvl4pPr>
              <a:defRPr sz="1800" b="0" i="0">
                <a:solidFill>
                  <a:schemeClr val="tx2"/>
                </a:solidFill>
                <a:latin typeface="Archivo" panose="020B0503020202020B04" pitchFamily="34" charset="77"/>
              </a:defRPr>
            </a:lvl4pPr>
            <a:lvl5pPr>
              <a:defRPr sz="1600" b="0" i="0">
                <a:solidFill>
                  <a:schemeClr val="tx2"/>
                </a:solidFill>
                <a:latin typeface="Archivo" panose="020B0503020202020B04" pitchFamily="34" charset="77"/>
              </a:defRPr>
            </a:lvl5pPr>
          </a:lstStyle>
          <a:p>
            <a:pPr lvl="0"/>
            <a:r>
              <a:rPr lang="en-US"/>
              <a:t>Click to edit Master text styles</a:t>
            </a:r>
          </a:p>
          <a:p>
            <a:pPr lvl="1"/>
            <a:r>
              <a:rPr lang="en-US" sz="1600"/>
              <a:t>Line two</a:t>
            </a:r>
          </a:p>
          <a:p>
            <a:pPr lvl="2"/>
            <a:r>
              <a:rPr lang="en-US" sz="1600"/>
              <a:t>Line Three</a:t>
            </a:r>
          </a:p>
          <a:p>
            <a:pPr lvl="3"/>
            <a:r>
              <a:rPr lang="en-US" sz="1600"/>
              <a:t>Line Four</a:t>
            </a:r>
          </a:p>
          <a:p>
            <a:pPr lvl="4"/>
            <a:endParaRPr lang="en-US" sz="1600"/>
          </a:p>
          <a:p>
            <a:pPr lvl="2"/>
            <a:endParaRPr lang="en-US"/>
          </a:p>
        </p:txBody>
      </p:sp>
      <p:sp>
        <p:nvSpPr>
          <p:cNvPr id="22" name="Text Placeholder 13">
            <a:extLst>
              <a:ext uri="{FF2B5EF4-FFF2-40B4-BE49-F238E27FC236}">
                <a16:creationId xmlns:a16="http://schemas.microsoft.com/office/drawing/2014/main" id="{F4E5C35B-E3AE-D44A-84FB-3E8DFE931C64}"/>
              </a:ext>
            </a:extLst>
          </p:cNvPr>
          <p:cNvSpPr>
            <a:spLocks noGrp="1"/>
          </p:cNvSpPr>
          <p:nvPr>
            <p:ph type="body" sz="quarter" idx="11" hasCustomPrompt="1"/>
          </p:nvPr>
        </p:nvSpPr>
        <p:spPr>
          <a:xfrm>
            <a:off x="323050" y="1380003"/>
            <a:ext cx="1565385" cy="458347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i="0" spc="100" baseline="0">
                <a:solidFill>
                  <a:schemeClr val="bg1"/>
                </a:solidFill>
                <a:latin typeface="Archivo" panose="020B0503020202020B04" pitchFamily="34" charset="77"/>
                <a:cs typeface="Segoe UI" panose="020B05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TOC ITEM 1</a:t>
            </a:r>
          </a:p>
          <a:p>
            <a:pPr lvl="0"/>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TOC ITEM 1</a:t>
            </a:r>
          </a:p>
          <a:p>
            <a:pPr lvl="0"/>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TOC ITEM 1</a:t>
            </a:r>
          </a:p>
          <a:p>
            <a:pPr lvl="0"/>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TOC ITEM 1</a:t>
            </a:r>
          </a:p>
          <a:p>
            <a:pPr lvl="0"/>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TOC ITEM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TOC ITEM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lvl="0"/>
            <a:endParaRPr lang="en-US"/>
          </a:p>
        </p:txBody>
      </p:sp>
      <p:sp>
        <p:nvSpPr>
          <p:cNvPr id="8" name="Holder 3">
            <a:extLst>
              <a:ext uri="{FF2B5EF4-FFF2-40B4-BE49-F238E27FC236}">
                <a16:creationId xmlns:a16="http://schemas.microsoft.com/office/drawing/2014/main" id="{16C6BA50-2D21-486B-92AB-CB65F40EA480}"/>
              </a:ext>
            </a:extLst>
          </p:cNvPr>
          <p:cNvSpPr>
            <a:spLocks noGrp="1"/>
          </p:cNvSpPr>
          <p:nvPr>
            <p:ph type="body" idx="12" hasCustomPrompt="1"/>
          </p:nvPr>
        </p:nvSpPr>
        <p:spPr>
          <a:xfrm>
            <a:off x="2689934" y="819496"/>
            <a:ext cx="8663867" cy="377537"/>
          </a:xfrm>
          <a:prstGeom prst="rect">
            <a:avLst/>
          </a:prstGeom>
        </p:spPr>
        <p:txBody>
          <a:bodyPr lIns="0" tIns="0" rIns="0" bIns="0"/>
          <a:lstStyle>
            <a:lvl1pPr marL="0" indent="0">
              <a:buNone/>
              <a:defRPr sz="2800" b="1" i="0">
                <a:latin typeface="Archivo Medium" panose="020B0503020202020B04" pitchFamily="34" charset="77"/>
              </a:defRPr>
            </a:lvl1pPr>
          </a:lstStyle>
          <a:p>
            <a:pPr lvl="0"/>
            <a:r>
              <a:rPr lang="en-US"/>
              <a:t>Heading</a:t>
            </a:r>
          </a:p>
        </p:txBody>
      </p:sp>
      <p:sp>
        <p:nvSpPr>
          <p:cNvPr id="9" name="Holder 3">
            <a:extLst>
              <a:ext uri="{FF2B5EF4-FFF2-40B4-BE49-F238E27FC236}">
                <a16:creationId xmlns:a16="http://schemas.microsoft.com/office/drawing/2014/main" id="{FBEB15D2-3270-4E9A-BF82-224CECE8D287}"/>
              </a:ext>
            </a:extLst>
          </p:cNvPr>
          <p:cNvSpPr>
            <a:spLocks noGrp="1"/>
          </p:cNvSpPr>
          <p:nvPr>
            <p:ph type="body" idx="13" hasCustomPrompt="1"/>
          </p:nvPr>
        </p:nvSpPr>
        <p:spPr>
          <a:xfrm>
            <a:off x="2689934" y="1315252"/>
            <a:ext cx="8663867" cy="255853"/>
          </a:xfrm>
          <a:prstGeom prst="rect">
            <a:avLst/>
          </a:prstGeom>
        </p:spPr>
        <p:txBody>
          <a:bodyPr lIns="0" tIns="0" rIns="0" bIns="0"/>
          <a:lstStyle>
            <a:lvl1pPr marL="0" indent="0">
              <a:buNone/>
              <a:defRPr sz="2000" b="0" i="0">
                <a:solidFill>
                  <a:schemeClr val="accent5"/>
                </a:solidFill>
                <a:latin typeface="Archivo Medium" panose="020B0503020202020B04" pitchFamily="34" charset="77"/>
              </a:defRPr>
            </a:lvl1pPr>
          </a:lstStyle>
          <a:p>
            <a:pPr lvl="0"/>
            <a:r>
              <a:rPr lang="en-US"/>
              <a:t>Subheading</a:t>
            </a:r>
          </a:p>
        </p:txBody>
      </p:sp>
      <p:sp>
        <p:nvSpPr>
          <p:cNvPr id="17" name="Oval 16">
            <a:extLst>
              <a:ext uri="{FF2B5EF4-FFF2-40B4-BE49-F238E27FC236}">
                <a16:creationId xmlns:a16="http://schemas.microsoft.com/office/drawing/2014/main" id="{3D218128-6175-7B80-C66E-910CAD068F37}"/>
              </a:ext>
            </a:extLst>
          </p:cNvPr>
          <p:cNvSpPr/>
          <p:nvPr userDrawn="1"/>
        </p:nvSpPr>
        <p:spPr>
          <a:xfrm>
            <a:off x="2014220" y="819496"/>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pic>
        <p:nvPicPr>
          <p:cNvPr id="18" name="Picture 17">
            <a:extLst>
              <a:ext uri="{FF2B5EF4-FFF2-40B4-BE49-F238E27FC236}">
                <a16:creationId xmlns:a16="http://schemas.microsoft.com/office/drawing/2014/main" id="{E5818157-088C-0B84-FE00-6BCA5DBE4B85}"/>
              </a:ext>
            </a:extLst>
          </p:cNvPr>
          <p:cNvPicPr>
            <a:picLocks noChangeAspect="1"/>
          </p:cNvPicPr>
          <p:nvPr userDrawn="1"/>
        </p:nvPicPr>
        <p:blipFill>
          <a:blip r:embed="rId3"/>
          <a:stretch>
            <a:fillRect/>
          </a:stretch>
        </p:blipFill>
        <p:spPr>
          <a:xfrm>
            <a:off x="101648" y="5424631"/>
            <a:ext cx="4565196" cy="1171805"/>
          </a:xfrm>
          <a:prstGeom prst="rect">
            <a:avLst/>
          </a:prstGeom>
        </p:spPr>
      </p:pic>
      <p:sp>
        <p:nvSpPr>
          <p:cNvPr id="5" name="Holder 4">
            <a:extLst>
              <a:ext uri="{FF2B5EF4-FFF2-40B4-BE49-F238E27FC236}">
                <a16:creationId xmlns:a16="http://schemas.microsoft.com/office/drawing/2014/main" id="{EA83EE70-631C-52F0-2F44-335063514555}"/>
              </a:ext>
            </a:extLst>
          </p:cNvPr>
          <p:cNvSpPr>
            <a:spLocks noGrp="1"/>
          </p:cNvSpPr>
          <p:nvPr>
            <p:ph type="ftr" sz="quarter" idx="3"/>
          </p:nvPr>
        </p:nvSpPr>
        <p:spPr>
          <a:xfrm>
            <a:off x="4383514" y="6456099"/>
            <a:ext cx="3424971" cy="96281"/>
          </a:xfrm>
          <a:prstGeom prst="rect">
            <a:avLst/>
          </a:prstGeom>
        </p:spPr>
        <p:txBody>
          <a:bodyPr lIns="0" tIns="0" rIns="0" bIns="0"/>
          <a:lstStyle>
            <a:lvl1pPr>
              <a:defRPr sz="700" b="0" i="0">
                <a:solidFill>
                  <a:schemeClr val="tx1"/>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spTree>
    <p:extLst>
      <p:ext uri="{BB962C8B-B14F-4D97-AF65-F5344CB8AC3E}">
        <p14:creationId xmlns:p14="http://schemas.microsoft.com/office/powerpoint/2010/main" val="206453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H Content [Two Card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0026D-2481-6116-F3D1-E55EB0C4F1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94973"/>
          <a:stretch/>
        </p:blipFill>
        <p:spPr>
          <a:xfrm>
            <a:off x="0" y="0"/>
            <a:ext cx="625033" cy="6858000"/>
          </a:xfrm>
          <a:prstGeom prst="rect">
            <a:avLst/>
          </a:prstGeom>
        </p:spPr>
      </p:pic>
      <p:sp>
        <p:nvSpPr>
          <p:cNvPr id="8" name="Holder 3">
            <a:extLst>
              <a:ext uri="{FF2B5EF4-FFF2-40B4-BE49-F238E27FC236}">
                <a16:creationId xmlns:a16="http://schemas.microsoft.com/office/drawing/2014/main" id="{16C6BA50-2D21-486B-92AB-CB65F40EA480}"/>
              </a:ext>
            </a:extLst>
          </p:cNvPr>
          <p:cNvSpPr>
            <a:spLocks noGrp="1"/>
          </p:cNvSpPr>
          <p:nvPr>
            <p:ph type="body" idx="12" hasCustomPrompt="1"/>
          </p:nvPr>
        </p:nvSpPr>
        <p:spPr>
          <a:xfrm>
            <a:off x="1134320" y="819496"/>
            <a:ext cx="10219481" cy="377537"/>
          </a:xfrm>
          <a:prstGeom prst="rect">
            <a:avLst/>
          </a:prstGeom>
        </p:spPr>
        <p:txBody>
          <a:bodyPr lIns="0" tIns="0" rIns="0" bIns="0"/>
          <a:lstStyle>
            <a:lvl1pPr marL="0" indent="0">
              <a:buNone/>
              <a:defRPr sz="2800" b="1" i="0">
                <a:latin typeface="Archivo Medium" panose="020B0503020202020B04" pitchFamily="34" charset="77"/>
              </a:defRPr>
            </a:lvl1pPr>
          </a:lstStyle>
          <a:p>
            <a:pPr lvl="0"/>
            <a:r>
              <a:rPr lang="en-US"/>
              <a:t>Heading</a:t>
            </a:r>
          </a:p>
        </p:txBody>
      </p:sp>
      <p:sp>
        <p:nvSpPr>
          <p:cNvPr id="9" name="Holder 3">
            <a:extLst>
              <a:ext uri="{FF2B5EF4-FFF2-40B4-BE49-F238E27FC236}">
                <a16:creationId xmlns:a16="http://schemas.microsoft.com/office/drawing/2014/main" id="{FBEB15D2-3270-4E9A-BF82-224CECE8D287}"/>
              </a:ext>
            </a:extLst>
          </p:cNvPr>
          <p:cNvSpPr>
            <a:spLocks noGrp="1"/>
          </p:cNvSpPr>
          <p:nvPr>
            <p:ph type="body" idx="13" hasCustomPrompt="1"/>
          </p:nvPr>
        </p:nvSpPr>
        <p:spPr>
          <a:xfrm>
            <a:off x="1134320" y="1315252"/>
            <a:ext cx="10219481" cy="255853"/>
          </a:xfrm>
          <a:prstGeom prst="rect">
            <a:avLst/>
          </a:prstGeom>
        </p:spPr>
        <p:txBody>
          <a:bodyPr lIns="0" tIns="0" rIns="0" bIns="0"/>
          <a:lstStyle>
            <a:lvl1pPr marL="0" indent="0">
              <a:buNone/>
              <a:defRPr sz="2000" b="0" i="0">
                <a:solidFill>
                  <a:schemeClr val="accent5"/>
                </a:solidFill>
                <a:latin typeface="Archivo Medium" panose="020B0503020202020B04" pitchFamily="34" charset="77"/>
              </a:defRPr>
            </a:lvl1pPr>
          </a:lstStyle>
          <a:p>
            <a:pPr lvl="0"/>
            <a:r>
              <a:rPr lang="en-US"/>
              <a:t>Subheading</a:t>
            </a:r>
          </a:p>
        </p:txBody>
      </p:sp>
      <p:sp>
        <p:nvSpPr>
          <p:cNvPr id="3" name="Oval 2">
            <a:extLst>
              <a:ext uri="{FF2B5EF4-FFF2-40B4-BE49-F238E27FC236}">
                <a16:creationId xmlns:a16="http://schemas.microsoft.com/office/drawing/2014/main" id="{8075B8E4-9B0A-C053-F464-360B31062D7D}"/>
              </a:ext>
            </a:extLst>
          </p:cNvPr>
          <p:cNvSpPr/>
          <p:nvPr userDrawn="1"/>
        </p:nvSpPr>
        <p:spPr>
          <a:xfrm>
            <a:off x="442153" y="825384"/>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10" name="Round Diagonal Corner Rectangle 9">
            <a:extLst>
              <a:ext uri="{FF2B5EF4-FFF2-40B4-BE49-F238E27FC236}">
                <a16:creationId xmlns:a16="http://schemas.microsoft.com/office/drawing/2014/main" id="{42B9BD18-5AA2-8753-591D-ED8B26E554FF}"/>
              </a:ext>
            </a:extLst>
          </p:cNvPr>
          <p:cNvSpPr/>
          <p:nvPr userDrawn="1"/>
        </p:nvSpPr>
        <p:spPr>
          <a:xfrm>
            <a:off x="1134319" y="1809250"/>
            <a:ext cx="4961681" cy="3969601"/>
          </a:xfrm>
          <a:prstGeom prst="round2DiagRect">
            <a:avLst>
              <a:gd name="adj1" fmla="val 0"/>
              <a:gd name="adj2" fmla="val 22900"/>
            </a:avLst>
          </a:prstGeom>
          <a:solidFill>
            <a:schemeClr val="accent1">
              <a:lumMod val="20000"/>
              <a:lumOff val="80000"/>
            </a:schemeClr>
          </a:solidFill>
          <a:ln w="19050">
            <a:solidFill>
              <a:schemeClr val="tx1"/>
            </a:solidFill>
          </a:ln>
          <a:effectLst>
            <a:outerShdw blurRad="140036" dist="38100" dir="2700000" sx="99167" sy="99167"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14" name="Holder 3">
            <a:extLst>
              <a:ext uri="{FF2B5EF4-FFF2-40B4-BE49-F238E27FC236}">
                <a16:creationId xmlns:a16="http://schemas.microsoft.com/office/drawing/2014/main" id="{C3300C48-97DD-564B-A41D-671BBD725AB7}"/>
              </a:ext>
            </a:extLst>
          </p:cNvPr>
          <p:cNvSpPr>
            <a:spLocks noGrp="1"/>
          </p:cNvSpPr>
          <p:nvPr>
            <p:ph type="body" idx="1" hasCustomPrompt="1"/>
          </p:nvPr>
        </p:nvSpPr>
        <p:spPr>
          <a:xfrm>
            <a:off x="1546412" y="2183321"/>
            <a:ext cx="4303059" cy="3195503"/>
          </a:xfrm>
          <a:prstGeom prst="rect">
            <a:avLst/>
          </a:prstGeom>
        </p:spPr>
        <p:txBody>
          <a:bodyPr lIns="0" tIns="0" rIns="0" bIns="0"/>
          <a:lstStyle>
            <a:lvl1pPr marL="0" indent="0">
              <a:buNone/>
              <a:defRPr sz="1800" b="0" i="0">
                <a:solidFill>
                  <a:schemeClr val="tx1"/>
                </a:solidFill>
                <a:latin typeface="Archivo" panose="020B0503020202020B04" pitchFamily="34" charset="77"/>
              </a:defRPr>
            </a:lvl1pPr>
            <a:lvl2pPr>
              <a:defRPr sz="1600" b="0" i="0">
                <a:latin typeface="Archivo" panose="020B0503020202020B04" pitchFamily="34" charset="77"/>
              </a:defRPr>
            </a:lvl2pPr>
            <a:lvl3pPr>
              <a:defRPr sz="1600" b="0" i="0">
                <a:latin typeface="Archivo" panose="020B0503020202020B04" pitchFamily="34" charset="77"/>
              </a:defRPr>
            </a:lvl3pPr>
          </a:lstStyle>
          <a:p>
            <a:pPr lvl="0"/>
            <a:r>
              <a:rPr lang="en-US"/>
              <a:t>An Interesting Point</a:t>
            </a:r>
          </a:p>
          <a:p>
            <a:pPr lvl="0"/>
            <a:r>
              <a:rPr lang="en-US"/>
              <a:t>Click to edit Master text styles</a:t>
            </a:r>
          </a:p>
          <a:p>
            <a:pPr lvl="1"/>
            <a:endParaRPr lang="en-US" sz="1600"/>
          </a:p>
          <a:p>
            <a:pPr lvl="2"/>
            <a:endParaRPr lang="en-US"/>
          </a:p>
        </p:txBody>
      </p:sp>
      <p:sp>
        <p:nvSpPr>
          <p:cNvPr id="11" name="Round Diagonal Corner Rectangle 10">
            <a:extLst>
              <a:ext uri="{FF2B5EF4-FFF2-40B4-BE49-F238E27FC236}">
                <a16:creationId xmlns:a16="http://schemas.microsoft.com/office/drawing/2014/main" id="{FC617A79-72B1-E6EF-DBC9-0EB07212D71E}"/>
              </a:ext>
            </a:extLst>
          </p:cNvPr>
          <p:cNvSpPr/>
          <p:nvPr userDrawn="1"/>
        </p:nvSpPr>
        <p:spPr>
          <a:xfrm>
            <a:off x="6419013" y="1809250"/>
            <a:ext cx="4961681" cy="3969601"/>
          </a:xfrm>
          <a:prstGeom prst="round2DiagRect">
            <a:avLst>
              <a:gd name="adj1" fmla="val 0"/>
              <a:gd name="adj2" fmla="val 22900"/>
            </a:avLst>
          </a:prstGeom>
          <a:solidFill>
            <a:schemeClr val="accent1">
              <a:lumMod val="20000"/>
              <a:lumOff val="80000"/>
            </a:schemeClr>
          </a:solidFill>
          <a:ln w="19050">
            <a:solidFill>
              <a:schemeClr val="tx1"/>
            </a:solidFill>
          </a:ln>
          <a:effectLst>
            <a:outerShdw blurRad="140036" dist="38100" dir="2700000" sx="99167" sy="99167"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chivo" panose="020B0503020202020B04" pitchFamily="34" charset="77"/>
            </a:endParaRPr>
          </a:p>
        </p:txBody>
      </p:sp>
      <p:sp>
        <p:nvSpPr>
          <p:cNvPr id="13" name="Holder 3">
            <a:extLst>
              <a:ext uri="{FF2B5EF4-FFF2-40B4-BE49-F238E27FC236}">
                <a16:creationId xmlns:a16="http://schemas.microsoft.com/office/drawing/2014/main" id="{07AED560-05C6-4055-52CC-D5B620D96DA5}"/>
              </a:ext>
            </a:extLst>
          </p:cNvPr>
          <p:cNvSpPr>
            <a:spLocks noGrp="1"/>
          </p:cNvSpPr>
          <p:nvPr>
            <p:ph type="body" idx="14" hasCustomPrompt="1"/>
          </p:nvPr>
        </p:nvSpPr>
        <p:spPr>
          <a:xfrm>
            <a:off x="6858000" y="2183321"/>
            <a:ext cx="4303059" cy="3195503"/>
          </a:xfrm>
          <a:prstGeom prst="rect">
            <a:avLst/>
          </a:prstGeom>
        </p:spPr>
        <p:txBody>
          <a:bodyPr lIns="0" tIns="0" rIns="0" bIns="0"/>
          <a:lstStyle>
            <a:lvl1pPr marL="0" indent="0">
              <a:buNone/>
              <a:defRPr sz="1800" b="0" i="0">
                <a:solidFill>
                  <a:schemeClr val="tx1"/>
                </a:solidFill>
                <a:latin typeface="Archivo" panose="020B0503020202020B04" pitchFamily="34" charset="77"/>
              </a:defRPr>
            </a:lvl1pPr>
            <a:lvl2pPr>
              <a:defRPr sz="1600" b="0" i="0">
                <a:latin typeface="Archivo" panose="020B0503020202020B04" pitchFamily="34" charset="77"/>
              </a:defRPr>
            </a:lvl2pPr>
            <a:lvl3pPr>
              <a:defRPr sz="1600" b="0" i="0">
                <a:latin typeface="Archivo" panose="020B0503020202020B04" pitchFamily="34" charset="77"/>
              </a:defRPr>
            </a:lvl3pPr>
          </a:lstStyle>
          <a:p>
            <a:pPr lvl="0"/>
            <a:r>
              <a:rPr lang="en-US"/>
              <a:t>Another Interesting Point</a:t>
            </a:r>
          </a:p>
          <a:p>
            <a:pPr lvl="0"/>
            <a:r>
              <a:rPr lang="en-US"/>
              <a:t>Click to edit Master text styles</a:t>
            </a:r>
          </a:p>
          <a:p>
            <a:pPr lvl="1"/>
            <a:endParaRPr lang="en-US" sz="1600"/>
          </a:p>
          <a:p>
            <a:pPr lvl="2"/>
            <a:endParaRPr lang="en-US"/>
          </a:p>
        </p:txBody>
      </p:sp>
      <p:sp>
        <p:nvSpPr>
          <p:cNvPr id="19" name="Holder 6">
            <a:extLst>
              <a:ext uri="{FF2B5EF4-FFF2-40B4-BE49-F238E27FC236}">
                <a16:creationId xmlns:a16="http://schemas.microsoft.com/office/drawing/2014/main" id="{A76602C0-A633-18EB-FFD6-C08CCC956D30}"/>
              </a:ext>
            </a:extLst>
          </p:cNvPr>
          <p:cNvSpPr>
            <a:spLocks noGrp="1"/>
          </p:cNvSpPr>
          <p:nvPr>
            <p:ph type="sldNum" sz="quarter" idx="4"/>
          </p:nvPr>
        </p:nvSpPr>
        <p:spPr>
          <a:xfrm>
            <a:off x="11353800" y="409122"/>
            <a:ext cx="381000" cy="169054"/>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sp>
        <p:nvSpPr>
          <p:cNvPr id="5" name="Holder 4">
            <a:extLst>
              <a:ext uri="{FF2B5EF4-FFF2-40B4-BE49-F238E27FC236}">
                <a16:creationId xmlns:a16="http://schemas.microsoft.com/office/drawing/2014/main" id="{9B8330DC-9052-413A-05FD-2F6487700FBD}"/>
              </a:ext>
            </a:extLst>
          </p:cNvPr>
          <p:cNvSpPr>
            <a:spLocks noGrp="1"/>
          </p:cNvSpPr>
          <p:nvPr>
            <p:ph type="ftr" sz="quarter" idx="3"/>
          </p:nvPr>
        </p:nvSpPr>
        <p:spPr>
          <a:xfrm>
            <a:off x="4383514" y="6456099"/>
            <a:ext cx="3424971" cy="96281"/>
          </a:xfrm>
          <a:prstGeom prst="rect">
            <a:avLst/>
          </a:prstGeom>
        </p:spPr>
        <p:txBody>
          <a:bodyPr lIns="0" tIns="0" rIns="0" bIns="0"/>
          <a:lstStyle>
            <a:lvl1pPr>
              <a:defRPr sz="700" b="0" i="0">
                <a:solidFill>
                  <a:schemeClr val="tx1"/>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spTree>
    <p:extLst>
      <p:ext uri="{BB962C8B-B14F-4D97-AF65-F5344CB8AC3E}">
        <p14:creationId xmlns:p14="http://schemas.microsoft.com/office/powerpoint/2010/main" val="352471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H Titl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1C3555-A6BC-8D49-BF05-2219D67842AC}"/>
              </a:ext>
            </a:extLst>
          </p:cNvPr>
          <p:cNvSpPr txBox="1"/>
          <p:nvPr/>
        </p:nvSpPr>
        <p:spPr>
          <a:xfrm>
            <a:off x="1310185" y="-791570"/>
            <a:ext cx="184731" cy="369332"/>
          </a:xfrm>
          <a:prstGeom prst="rect">
            <a:avLst/>
          </a:prstGeom>
          <a:noFill/>
        </p:spPr>
        <p:txBody>
          <a:bodyPr wrap="none" rtlCol="0">
            <a:spAutoFit/>
          </a:bodyPr>
          <a:lstStyle/>
          <a:p>
            <a:endParaRPr lang="en-US" b="0" i="0">
              <a:latin typeface="Archivo" panose="020B0503020202020B04" pitchFamily="34" charset="77"/>
            </a:endParaRPr>
          </a:p>
        </p:txBody>
      </p:sp>
      <p:sp>
        <p:nvSpPr>
          <p:cNvPr id="10" name="TextBox 9">
            <a:extLst>
              <a:ext uri="{FF2B5EF4-FFF2-40B4-BE49-F238E27FC236}">
                <a16:creationId xmlns:a16="http://schemas.microsoft.com/office/drawing/2014/main" id="{3ABEF7EC-4EFD-8C41-8285-196C1936017A}"/>
              </a:ext>
            </a:extLst>
          </p:cNvPr>
          <p:cNvSpPr txBox="1"/>
          <p:nvPr/>
        </p:nvSpPr>
        <p:spPr>
          <a:xfrm>
            <a:off x="3505200" y="990600"/>
            <a:ext cx="6019800" cy="369332"/>
          </a:xfrm>
          <a:prstGeom prst="rect">
            <a:avLst/>
          </a:prstGeom>
          <a:noFill/>
        </p:spPr>
        <p:txBody>
          <a:bodyPr wrap="square" rtlCol="0">
            <a:spAutoFit/>
          </a:bodyPr>
          <a:lstStyle/>
          <a:p>
            <a:endParaRPr lang="en-US" b="0" i="0">
              <a:latin typeface="Archivo" panose="020B0503020202020B04" pitchFamily="34" charset="77"/>
            </a:endParaRPr>
          </a:p>
        </p:txBody>
      </p:sp>
      <p:sp>
        <p:nvSpPr>
          <p:cNvPr id="18" name="Text Placeholder 13">
            <a:extLst>
              <a:ext uri="{FF2B5EF4-FFF2-40B4-BE49-F238E27FC236}">
                <a16:creationId xmlns:a16="http://schemas.microsoft.com/office/drawing/2014/main" id="{F8D327D5-2FC3-CE47-A8D1-54EAFA11318D}"/>
              </a:ext>
            </a:extLst>
          </p:cNvPr>
          <p:cNvSpPr>
            <a:spLocks noGrp="1"/>
          </p:cNvSpPr>
          <p:nvPr>
            <p:ph type="body" sz="quarter" idx="11" hasCustomPrompt="1"/>
          </p:nvPr>
        </p:nvSpPr>
        <p:spPr>
          <a:xfrm>
            <a:off x="1173950" y="4248807"/>
            <a:ext cx="7829920" cy="1253359"/>
          </a:xfrm>
          <a:prstGeom prst="rect">
            <a:avLst/>
          </a:prstGeom>
        </p:spPr>
        <p:txBody>
          <a:bodyPr anchor="b"/>
          <a:lstStyle>
            <a:lvl1pPr marL="0" indent="0" algn="l">
              <a:buNone/>
              <a:defRPr sz="3200" b="0" i="0">
                <a:solidFill>
                  <a:schemeClr val="accent1"/>
                </a:solidFill>
                <a:latin typeface="Archivo Medium" panose="020B0503020202020B04" pitchFamily="34" charset="77"/>
                <a:cs typeface="Segoe UI" panose="020B0502040204020203" pitchFamily="34" charset="0"/>
              </a:defRPr>
            </a:lvl1pPr>
          </a:lstStyle>
          <a:p>
            <a:pPr lvl="0"/>
            <a:r>
              <a:rPr lang="en-US"/>
              <a:t>PRESENTATION TITLE</a:t>
            </a:r>
          </a:p>
        </p:txBody>
      </p:sp>
      <p:sp>
        <p:nvSpPr>
          <p:cNvPr id="20" name="Text Placeholder 13">
            <a:extLst>
              <a:ext uri="{FF2B5EF4-FFF2-40B4-BE49-F238E27FC236}">
                <a16:creationId xmlns:a16="http://schemas.microsoft.com/office/drawing/2014/main" id="{EA06EB34-C970-214C-985F-51D1A458D1CF}"/>
              </a:ext>
            </a:extLst>
          </p:cNvPr>
          <p:cNvSpPr>
            <a:spLocks noGrp="1"/>
          </p:cNvSpPr>
          <p:nvPr>
            <p:ph type="body" sz="quarter" idx="12" hasCustomPrompt="1"/>
          </p:nvPr>
        </p:nvSpPr>
        <p:spPr>
          <a:xfrm>
            <a:off x="1173950" y="5642488"/>
            <a:ext cx="6729200" cy="294743"/>
          </a:xfrm>
          <a:prstGeom prst="rect">
            <a:avLst/>
          </a:prstGeom>
        </p:spPr>
        <p:txBody>
          <a:bodyPr/>
          <a:lstStyle>
            <a:lvl1pPr marL="0" indent="0" algn="l">
              <a:buNone/>
              <a:defRPr sz="1900" b="0" i="0">
                <a:solidFill>
                  <a:schemeClr val="bg1"/>
                </a:solidFill>
                <a:latin typeface="Archivo" panose="020B0503020202020B04" pitchFamily="34" charset="77"/>
                <a:cs typeface="Segoe UI" panose="020B0502040204020203" pitchFamily="34" charset="0"/>
              </a:defRPr>
            </a:lvl1pPr>
          </a:lstStyle>
          <a:p>
            <a:pPr lvl="0"/>
            <a:r>
              <a:rPr lang="en-US"/>
              <a:t>Presentation Subtitle</a:t>
            </a:r>
          </a:p>
        </p:txBody>
      </p:sp>
      <p:pic>
        <p:nvPicPr>
          <p:cNvPr id="4" name="Graphic 3">
            <a:extLst>
              <a:ext uri="{FF2B5EF4-FFF2-40B4-BE49-F238E27FC236}">
                <a16:creationId xmlns:a16="http://schemas.microsoft.com/office/drawing/2014/main" id="{F666AB11-36C0-D783-6BC3-4DFFE22CC5F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007" y="3271642"/>
            <a:ext cx="7692913" cy="609600"/>
          </a:xfrm>
          <a:prstGeom prst="rect">
            <a:avLst/>
          </a:prstGeom>
        </p:spPr>
      </p:pic>
      <p:sp>
        <p:nvSpPr>
          <p:cNvPr id="2" name="object 20">
            <a:extLst>
              <a:ext uri="{FF2B5EF4-FFF2-40B4-BE49-F238E27FC236}">
                <a16:creationId xmlns:a16="http://schemas.microsoft.com/office/drawing/2014/main" id="{12743C8C-2676-F20B-F455-B29AE143D96E}"/>
              </a:ext>
            </a:extLst>
          </p:cNvPr>
          <p:cNvSpPr txBox="1">
            <a:spLocks noGrp="1"/>
          </p:cNvSpPr>
          <p:nvPr>
            <p:ph type="ftr" sz="quarter" idx="4294967295"/>
          </p:nvPr>
        </p:nvSpPr>
        <p:spPr>
          <a:xfrm>
            <a:off x="4364874" y="6553200"/>
            <a:ext cx="3462251" cy="130233"/>
          </a:xfrm>
          <a:prstGeom prst="rect">
            <a:avLst/>
          </a:prstGeom>
        </p:spPr>
        <p:txBody>
          <a:bodyPr vert="horz" wrap="square" lIns="0" tIns="19685" rIns="0" bIns="0" rtlCol="0">
            <a:spAutoFit/>
          </a:bodyPr>
          <a:lstStyle>
            <a:lvl1pPr>
              <a:defRPr>
                <a:solidFill>
                  <a:schemeClr val="tx1">
                    <a:lumMod val="20000"/>
                    <a:lumOff val="80000"/>
                  </a:schemeClr>
                </a:solidFill>
              </a:defRPr>
            </a:lvl1pPr>
          </a:lstStyle>
          <a:p>
            <a:pPr marL="12700" algn="ctr">
              <a:spcBef>
                <a:spcPts val="155"/>
              </a:spcBef>
            </a:pPr>
            <a:r>
              <a:rPr lang="en-US"/>
              <a:t>© </a:t>
            </a:r>
            <a:fld id="{6A437530-9A21-E34E-B54A-3BE51C7EAADB}" type="datetimeyyyy">
              <a:rPr lang="en-US" smtClean="0"/>
              <a:pPr marL="12700" algn="ctr">
                <a:spcBef>
                  <a:spcPts val="155"/>
                </a:spcBef>
              </a:pPr>
              <a:t>2024</a:t>
            </a:fld>
            <a:r>
              <a:rPr lang="en-US"/>
              <a:t> Streamline Health, Inc. All Rights Reserved. Proprietary &amp; Confidential. </a:t>
            </a:r>
            <a:endParaRPr lang="en-US" spc="30"/>
          </a:p>
        </p:txBody>
      </p:sp>
      <p:pic>
        <p:nvPicPr>
          <p:cNvPr id="3" name="Picture 2">
            <a:extLst>
              <a:ext uri="{FF2B5EF4-FFF2-40B4-BE49-F238E27FC236}">
                <a16:creationId xmlns:a16="http://schemas.microsoft.com/office/drawing/2014/main" id="{40EA27A3-C197-FDFD-315F-A62496D11154}"/>
              </a:ext>
            </a:extLst>
          </p:cNvPr>
          <p:cNvPicPr>
            <a:picLocks noChangeAspect="1"/>
          </p:cNvPicPr>
          <p:nvPr userDrawn="1"/>
        </p:nvPicPr>
        <p:blipFill rotWithShape="1">
          <a:blip r:embed="rId5"/>
          <a:srcRect r="31824"/>
          <a:stretch/>
        </p:blipFill>
        <p:spPr>
          <a:xfrm>
            <a:off x="6893070" y="1261531"/>
            <a:ext cx="5298930" cy="1995037"/>
          </a:xfrm>
          <a:prstGeom prst="rect">
            <a:avLst/>
          </a:prstGeom>
        </p:spPr>
      </p:pic>
    </p:spTree>
    <p:extLst>
      <p:ext uri="{BB962C8B-B14F-4D97-AF65-F5344CB8AC3E}">
        <p14:creationId xmlns:p14="http://schemas.microsoft.com/office/powerpoint/2010/main" val="3360088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svg"/><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2.svg"/><Relationship Id="rId2" Type="http://schemas.openxmlformats.org/officeDocument/2006/relationships/slideLayout" Target="../slideLayouts/slideLayout10.xml"/><Relationship Id="rId16"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BF489E7-BB1C-864A-8793-93D7D7E7BA1F}"/>
              </a:ext>
            </a:extLst>
          </p:cNvPr>
          <p:cNvSpPr txBox="1"/>
          <p:nvPr/>
        </p:nvSpPr>
        <p:spPr>
          <a:xfrm>
            <a:off x="10900086" y="409122"/>
            <a:ext cx="907427" cy="151323"/>
          </a:xfrm>
          <a:prstGeom prst="rect">
            <a:avLst/>
          </a:prstGeom>
        </p:spPr>
        <p:txBody>
          <a:bodyPr vert="horz" wrap="square" lIns="0" tIns="12700" rIns="0" bIns="0" rtlCol="0">
            <a:spAutoFit/>
          </a:bodyPr>
          <a:lstStyle/>
          <a:p>
            <a:pPr marL="12700" algn="r">
              <a:lnSpc>
                <a:spcPct val="100000"/>
              </a:lnSpc>
              <a:spcBef>
                <a:spcPts val="100"/>
              </a:spcBef>
            </a:pPr>
            <a:fld id="{D8578E52-F5C2-E947-B839-94081D526471}" type="datetime1">
              <a:rPr lang="en-US" sz="900" b="1" i="0" spc="40" smtClean="0">
                <a:solidFill>
                  <a:schemeClr val="accent3"/>
                </a:solidFill>
                <a:latin typeface="Archivo Medium" panose="020B0503020202020B04" pitchFamily="34" charset="77"/>
                <a:cs typeface="SegoeUI-Semibold"/>
              </a:rPr>
              <a:pPr marL="12700" algn="r">
                <a:lnSpc>
                  <a:spcPct val="100000"/>
                </a:lnSpc>
                <a:spcBef>
                  <a:spcPts val="100"/>
                </a:spcBef>
              </a:pPr>
              <a:t>3/28/2024</a:t>
            </a:fld>
            <a:endParaRPr sz="900" b="1" i="0" dirty="0">
              <a:solidFill>
                <a:schemeClr val="accent3"/>
              </a:solidFill>
              <a:latin typeface="Archivo Medium" panose="020B0503020202020B04" pitchFamily="34" charset="77"/>
              <a:cs typeface="SegoeUI-Semibold"/>
            </a:endParaRPr>
          </a:p>
        </p:txBody>
      </p:sp>
      <p:sp>
        <p:nvSpPr>
          <p:cNvPr id="15" name="Holder 4">
            <a:extLst>
              <a:ext uri="{FF2B5EF4-FFF2-40B4-BE49-F238E27FC236}">
                <a16:creationId xmlns:a16="http://schemas.microsoft.com/office/drawing/2014/main" id="{76212191-C9EF-4116-9471-21EF42A3DDBB}"/>
              </a:ext>
            </a:extLst>
          </p:cNvPr>
          <p:cNvSpPr>
            <a:spLocks noGrp="1"/>
          </p:cNvSpPr>
          <p:nvPr>
            <p:ph type="ftr" sz="quarter" idx="3"/>
          </p:nvPr>
        </p:nvSpPr>
        <p:spPr>
          <a:xfrm>
            <a:off x="4383514" y="6456099"/>
            <a:ext cx="3424971" cy="96281"/>
          </a:xfrm>
          <a:prstGeom prst="rect">
            <a:avLst/>
          </a:prstGeom>
        </p:spPr>
        <p:txBody>
          <a:bodyPr lIns="0" tIns="0" rIns="0" bIns="0"/>
          <a:lstStyle>
            <a:lvl1pPr>
              <a:defRPr sz="700" b="0" i="0">
                <a:solidFill>
                  <a:schemeClr val="tx1"/>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pic>
        <p:nvPicPr>
          <p:cNvPr id="2" name="Graphic 1">
            <a:extLst>
              <a:ext uri="{FF2B5EF4-FFF2-40B4-BE49-F238E27FC236}">
                <a16:creationId xmlns:a16="http://schemas.microsoft.com/office/drawing/2014/main" id="{EF16D1C3-3AD3-63C3-7A93-8BF17B81BC1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1009" y="6249220"/>
            <a:ext cx="3825757" cy="303160"/>
          </a:xfrm>
          <a:prstGeom prst="rect">
            <a:avLst/>
          </a:prstGeom>
        </p:spPr>
      </p:pic>
      <p:sp>
        <p:nvSpPr>
          <p:cNvPr id="3" name="Title Placeholder 2">
            <a:extLst>
              <a:ext uri="{FF2B5EF4-FFF2-40B4-BE49-F238E27FC236}">
                <a16:creationId xmlns:a16="http://schemas.microsoft.com/office/drawing/2014/main" id="{F5490358-28DD-A901-BC96-E4157CDE9DB5}"/>
              </a:ext>
            </a:extLst>
          </p:cNvPr>
          <p:cNvSpPr>
            <a:spLocks noGrp="1"/>
          </p:cNvSpPr>
          <p:nvPr>
            <p:ph type="title"/>
          </p:nvPr>
        </p:nvSpPr>
        <p:spPr>
          <a:xfrm>
            <a:off x="838200" y="365125"/>
            <a:ext cx="10308771"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03756368"/>
      </p:ext>
    </p:extLst>
  </p:cSld>
  <p:clrMap bg1="lt1" tx1="dk1" bg2="lt2" tx2="dk2" accent1="accent1" accent2="accent2" accent3="accent3" accent4="accent4" accent5="accent5" accent6="accent6" hlink="hlink" folHlink="folHlink"/>
  <p:sldLayoutIdLst>
    <p:sldLayoutId id="2147483689"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Archivo" panose="020B0503020202020B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BF489E7-BB1C-864A-8793-93D7D7E7BA1F}"/>
              </a:ext>
            </a:extLst>
          </p:cNvPr>
          <p:cNvSpPr txBox="1"/>
          <p:nvPr/>
        </p:nvSpPr>
        <p:spPr>
          <a:xfrm>
            <a:off x="10900086" y="409122"/>
            <a:ext cx="907427" cy="151323"/>
          </a:xfrm>
          <a:prstGeom prst="rect">
            <a:avLst/>
          </a:prstGeom>
        </p:spPr>
        <p:txBody>
          <a:bodyPr vert="horz" wrap="square" lIns="0" tIns="12700" rIns="0" bIns="0" rtlCol="0">
            <a:spAutoFit/>
          </a:bodyPr>
          <a:lstStyle/>
          <a:p>
            <a:pPr marL="12700" algn="r">
              <a:lnSpc>
                <a:spcPct val="100000"/>
              </a:lnSpc>
              <a:spcBef>
                <a:spcPts val="100"/>
              </a:spcBef>
            </a:pPr>
            <a:fld id="{D8578E52-F5C2-E947-B839-94081D526471}" type="datetime1">
              <a:rPr lang="en-US" sz="900" b="1" i="0" spc="40" smtClean="0">
                <a:solidFill>
                  <a:schemeClr val="accent3"/>
                </a:solidFill>
                <a:latin typeface="Archivo Medium" panose="020B0503020202020B04" pitchFamily="34" charset="77"/>
                <a:cs typeface="SegoeUI-Semibold"/>
              </a:rPr>
              <a:pPr marL="12700" algn="r">
                <a:lnSpc>
                  <a:spcPct val="100000"/>
                </a:lnSpc>
                <a:spcBef>
                  <a:spcPts val="100"/>
                </a:spcBef>
              </a:pPr>
              <a:t>3/28/2024</a:t>
            </a:fld>
            <a:endParaRPr sz="900" b="1" i="0" dirty="0">
              <a:solidFill>
                <a:schemeClr val="accent3"/>
              </a:solidFill>
              <a:latin typeface="Archivo Medium" panose="020B0503020202020B04" pitchFamily="34" charset="77"/>
              <a:cs typeface="SegoeUI-Semibold"/>
            </a:endParaRPr>
          </a:p>
        </p:txBody>
      </p:sp>
      <p:sp>
        <p:nvSpPr>
          <p:cNvPr id="15" name="Holder 4">
            <a:extLst>
              <a:ext uri="{FF2B5EF4-FFF2-40B4-BE49-F238E27FC236}">
                <a16:creationId xmlns:a16="http://schemas.microsoft.com/office/drawing/2014/main" id="{76212191-C9EF-4116-9471-21EF42A3DDBB}"/>
              </a:ext>
            </a:extLst>
          </p:cNvPr>
          <p:cNvSpPr>
            <a:spLocks noGrp="1"/>
          </p:cNvSpPr>
          <p:nvPr>
            <p:ph type="ftr" sz="quarter" idx="3"/>
          </p:nvPr>
        </p:nvSpPr>
        <p:spPr>
          <a:xfrm>
            <a:off x="4383514" y="6456099"/>
            <a:ext cx="3424971" cy="96281"/>
          </a:xfrm>
          <a:prstGeom prst="rect">
            <a:avLst/>
          </a:prstGeom>
        </p:spPr>
        <p:txBody>
          <a:bodyPr lIns="0" tIns="0" rIns="0" bIns="0"/>
          <a:lstStyle>
            <a:lvl1pPr>
              <a:defRPr sz="700" b="0" i="0">
                <a:solidFill>
                  <a:schemeClr val="tx1"/>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pic>
        <p:nvPicPr>
          <p:cNvPr id="2" name="Graphic 1">
            <a:extLst>
              <a:ext uri="{FF2B5EF4-FFF2-40B4-BE49-F238E27FC236}">
                <a16:creationId xmlns:a16="http://schemas.microsoft.com/office/drawing/2014/main" id="{EF16D1C3-3AD3-63C3-7A93-8BF17B81BC1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81009" y="6249220"/>
            <a:ext cx="3825757" cy="303160"/>
          </a:xfrm>
          <a:prstGeom prst="rect">
            <a:avLst/>
          </a:prstGeom>
        </p:spPr>
      </p:pic>
      <p:sp>
        <p:nvSpPr>
          <p:cNvPr id="3" name="Title Placeholder 2">
            <a:extLst>
              <a:ext uri="{FF2B5EF4-FFF2-40B4-BE49-F238E27FC236}">
                <a16:creationId xmlns:a16="http://schemas.microsoft.com/office/drawing/2014/main" id="{F5490358-28DD-A901-BC96-E4157CDE9DB5}"/>
              </a:ext>
            </a:extLst>
          </p:cNvPr>
          <p:cNvSpPr>
            <a:spLocks noGrp="1"/>
          </p:cNvSpPr>
          <p:nvPr>
            <p:ph type="title"/>
          </p:nvPr>
        </p:nvSpPr>
        <p:spPr>
          <a:xfrm>
            <a:off x="838200" y="365125"/>
            <a:ext cx="10308771"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0375636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688" r:id="rId3"/>
    <p:sldLayoutId id="2147483687" r:id="rId4"/>
    <p:sldLayoutId id="2147483695" r:id="rId5"/>
    <p:sldLayoutId id="2147483680" r:id="rId6"/>
    <p:sldLayoutId id="2147483715"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Archivo" panose="020B0503020202020B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BF489E7-BB1C-864A-8793-93D7D7E7BA1F}"/>
              </a:ext>
            </a:extLst>
          </p:cNvPr>
          <p:cNvSpPr txBox="1"/>
          <p:nvPr/>
        </p:nvSpPr>
        <p:spPr>
          <a:xfrm>
            <a:off x="10344501" y="399886"/>
            <a:ext cx="907427" cy="151323"/>
          </a:xfrm>
          <a:prstGeom prst="rect">
            <a:avLst/>
          </a:prstGeom>
        </p:spPr>
        <p:txBody>
          <a:bodyPr vert="horz" wrap="square" lIns="0" tIns="12700" rIns="0" bIns="0" rtlCol="0">
            <a:spAutoFit/>
          </a:bodyPr>
          <a:lstStyle/>
          <a:p>
            <a:pPr marL="12700" algn="r">
              <a:lnSpc>
                <a:spcPct val="100000"/>
              </a:lnSpc>
              <a:spcBef>
                <a:spcPts val="100"/>
              </a:spcBef>
            </a:pPr>
            <a:fld id="{D8578E52-F5C2-E947-B839-94081D526471}" type="datetime1">
              <a:rPr lang="en-US" sz="900" b="1" i="0" spc="40" smtClean="0">
                <a:solidFill>
                  <a:schemeClr val="accent3"/>
                </a:solidFill>
                <a:latin typeface="Archivo Medium" panose="020B0503020202020B04" pitchFamily="34" charset="77"/>
                <a:cs typeface="SegoeUI-Semibold"/>
              </a:rPr>
              <a:pPr marL="12700" algn="r">
                <a:lnSpc>
                  <a:spcPct val="100000"/>
                </a:lnSpc>
                <a:spcBef>
                  <a:spcPts val="100"/>
                </a:spcBef>
              </a:pPr>
              <a:t>3/28/2024</a:t>
            </a:fld>
            <a:endParaRPr sz="900" b="1" i="0">
              <a:solidFill>
                <a:schemeClr val="accent3"/>
              </a:solidFill>
              <a:latin typeface="Archivo Medium" panose="020B0503020202020B04" pitchFamily="34" charset="77"/>
              <a:cs typeface="SegoeUI-Semibold"/>
            </a:endParaRPr>
          </a:p>
        </p:txBody>
      </p:sp>
      <p:sp>
        <p:nvSpPr>
          <p:cNvPr id="15" name="Holder 4">
            <a:extLst>
              <a:ext uri="{FF2B5EF4-FFF2-40B4-BE49-F238E27FC236}">
                <a16:creationId xmlns:a16="http://schemas.microsoft.com/office/drawing/2014/main" id="{76212191-C9EF-4116-9471-21EF42A3DDBB}"/>
              </a:ext>
            </a:extLst>
          </p:cNvPr>
          <p:cNvSpPr>
            <a:spLocks noGrp="1"/>
          </p:cNvSpPr>
          <p:nvPr>
            <p:ph type="ftr" sz="quarter" idx="3"/>
          </p:nvPr>
        </p:nvSpPr>
        <p:spPr>
          <a:xfrm>
            <a:off x="4383514" y="6456099"/>
            <a:ext cx="3424971" cy="96281"/>
          </a:xfrm>
          <a:prstGeom prst="rect">
            <a:avLst/>
          </a:prstGeom>
        </p:spPr>
        <p:txBody>
          <a:bodyPr lIns="0" tIns="0" rIns="0" bIns="0"/>
          <a:lstStyle>
            <a:lvl1pPr>
              <a:defRPr sz="700" b="0" i="0">
                <a:solidFill>
                  <a:schemeClr val="tx1"/>
                </a:solidFill>
                <a:latin typeface="Archivo" panose="020B0503020202020B04" pitchFamily="34" charset="77"/>
                <a:cs typeface="Archivo" panose="020B0503020202020B04" pitchFamily="34" charset="77"/>
              </a:defRPr>
            </a:lvl1pPr>
          </a:lstStyle>
          <a:p>
            <a:pPr algn="ctr"/>
            <a:r>
              <a:rPr lang="en-US"/>
              <a:t>© </a:t>
            </a:r>
            <a:fld id="{0962151A-B0F7-F543-9C74-9E6B987703C3}" type="datetimeyyyy">
              <a:rPr lang="en-US" smtClean="0"/>
              <a:pPr algn="ctr"/>
              <a:t>2024</a:t>
            </a:fld>
            <a:r>
              <a:rPr lang="en-US"/>
              <a:t> Streamline Health, Inc. All Rights Reserved. Proprietary &amp; Confidential. </a:t>
            </a:r>
          </a:p>
        </p:txBody>
      </p:sp>
      <p:pic>
        <p:nvPicPr>
          <p:cNvPr id="2" name="Graphic 1">
            <a:extLst>
              <a:ext uri="{FF2B5EF4-FFF2-40B4-BE49-F238E27FC236}">
                <a16:creationId xmlns:a16="http://schemas.microsoft.com/office/drawing/2014/main" id="{EF16D1C3-3AD3-63C3-7A93-8BF17B81BC12}"/>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81009" y="6249220"/>
            <a:ext cx="3825757" cy="303160"/>
          </a:xfrm>
          <a:prstGeom prst="rect">
            <a:avLst/>
          </a:prstGeom>
        </p:spPr>
      </p:pic>
      <p:sp>
        <p:nvSpPr>
          <p:cNvPr id="3" name="Title Placeholder 2">
            <a:extLst>
              <a:ext uri="{FF2B5EF4-FFF2-40B4-BE49-F238E27FC236}">
                <a16:creationId xmlns:a16="http://schemas.microsoft.com/office/drawing/2014/main" id="{F5490358-28DD-A901-BC96-E4157CDE9DB5}"/>
              </a:ext>
            </a:extLst>
          </p:cNvPr>
          <p:cNvSpPr>
            <a:spLocks noGrp="1"/>
          </p:cNvSpPr>
          <p:nvPr>
            <p:ph type="title"/>
          </p:nvPr>
        </p:nvSpPr>
        <p:spPr>
          <a:xfrm>
            <a:off x="838200" y="365125"/>
            <a:ext cx="10308771" cy="1325563"/>
          </a:xfrm>
          <a:prstGeom prst="rect">
            <a:avLst/>
          </a:prstGeom>
        </p:spPr>
        <p:txBody>
          <a:bodyPr vert="horz" lIns="91440" tIns="45720" rIns="91440" bIns="45720" rtlCol="0" anchor="ctr">
            <a:normAutofit/>
          </a:bodyPr>
          <a:lstStyle/>
          <a:p>
            <a:r>
              <a:rPr lang="en-US"/>
              <a:t>Click to edit Master title style</a:t>
            </a:r>
          </a:p>
        </p:txBody>
      </p:sp>
      <p:sp>
        <p:nvSpPr>
          <p:cNvPr id="4" name="Holder 6">
            <a:extLst>
              <a:ext uri="{FF2B5EF4-FFF2-40B4-BE49-F238E27FC236}">
                <a16:creationId xmlns:a16="http://schemas.microsoft.com/office/drawing/2014/main" id="{B7CD1645-AFF6-9F71-1B53-4A1F10F9D9C3}"/>
              </a:ext>
            </a:extLst>
          </p:cNvPr>
          <p:cNvSpPr>
            <a:spLocks noGrp="1"/>
          </p:cNvSpPr>
          <p:nvPr>
            <p:ph type="sldNum" sz="quarter" idx="4"/>
          </p:nvPr>
        </p:nvSpPr>
        <p:spPr>
          <a:xfrm>
            <a:off x="11353800" y="409122"/>
            <a:ext cx="381000" cy="169054"/>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fld id="{C6CAF036-4142-49E6-BD90-58A3D542B6F6}" type="slidenum">
              <a:rPr lang="en-US" smtClean="0"/>
              <a:pPr/>
              <a:t>‹#›</a:t>
            </a:fld>
            <a:endParaRPr lang="en-US"/>
          </a:p>
        </p:txBody>
      </p:sp>
    </p:spTree>
    <p:extLst>
      <p:ext uri="{BB962C8B-B14F-4D97-AF65-F5344CB8AC3E}">
        <p14:creationId xmlns:p14="http://schemas.microsoft.com/office/powerpoint/2010/main" val="185649199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Archivo" panose="020B0503020202020B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uat-evaluator.streamlinehealth.net/Account/Login"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uat-evaluator.streamlinehealth.ne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evaluator.streamlinehealth.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ED9C02-C00E-9249-5EAF-DF70696591CF}"/>
              </a:ext>
            </a:extLst>
          </p:cNvPr>
          <p:cNvSpPr>
            <a:spLocks noGrp="1"/>
          </p:cNvSpPr>
          <p:nvPr>
            <p:ph type="body" sz="quarter" idx="11"/>
          </p:nvPr>
        </p:nvSpPr>
        <p:spPr/>
        <p:txBody>
          <a:bodyPr/>
          <a:lstStyle/>
          <a:p>
            <a:r>
              <a:rPr lang="en-US" b="0" i="0" dirty="0">
                <a:solidFill>
                  <a:srgbClr val="00B5E1"/>
                </a:solidFill>
                <a:effectLst/>
                <a:latin typeface="Archivo Medium" panose="020B0603020202020B04" pitchFamily="34" charset="0"/>
              </a:rPr>
              <a:t>Streamline Health® </a:t>
            </a:r>
            <a:r>
              <a:rPr lang="en-US" b="1" i="0" u="none" strike="noStrike" dirty="0">
                <a:effectLst/>
                <a:latin typeface="Archivo SemiBold" panose="020B0603020202020B04" pitchFamily="34" charset="0"/>
              </a:rPr>
              <a:t>eValuator™ </a:t>
            </a:r>
            <a:endParaRPr lang="en-US" dirty="0">
              <a:latin typeface="Archivo SemiBold" panose="020B0603020202020B04" pitchFamily="34" charset="0"/>
            </a:endParaRPr>
          </a:p>
        </p:txBody>
      </p:sp>
      <p:sp>
        <p:nvSpPr>
          <p:cNvPr id="8" name="Text Placeholder 7">
            <a:extLst>
              <a:ext uri="{FF2B5EF4-FFF2-40B4-BE49-F238E27FC236}">
                <a16:creationId xmlns:a16="http://schemas.microsoft.com/office/drawing/2014/main" id="{E8AAF855-0603-A67C-3FB7-93EC855BBC92}"/>
              </a:ext>
            </a:extLst>
          </p:cNvPr>
          <p:cNvSpPr>
            <a:spLocks noGrp="1"/>
          </p:cNvSpPr>
          <p:nvPr>
            <p:ph type="body" sz="quarter" idx="12"/>
          </p:nvPr>
        </p:nvSpPr>
        <p:spPr/>
        <p:txBody>
          <a:bodyPr/>
          <a:lstStyle/>
          <a:p>
            <a:r>
              <a:rPr lang="en-US" dirty="0"/>
              <a:t>Pro Fee Superuser Training</a:t>
            </a:r>
          </a:p>
        </p:txBody>
      </p:sp>
      <p:sp>
        <p:nvSpPr>
          <p:cNvPr id="4" name="Footer Placeholder 3">
            <a:extLst>
              <a:ext uri="{FF2B5EF4-FFF2-40B4-BE49-F238E27FC236}">
                <a16:creationId xmlns:a16="http://schemas.microsoft.com/office/drawing/2014/main" id="{BCF7450A-BA34-D2BE-1F32-9EF981F1AC76}"/>
              </a:ext>
            </a:extLst>
          </p:cNvPr>
          <p:cNvSpPr>
            <a:spLocks noGrp="1"/>
          </p:cNvSpPr>
          <p:nvPr>
            <p:ph type="ftr" sz="quarter" idx="4294967295"/>
          </p:nvPr>
        </p:nvSpPr>
        <p:spPr>
          <a:xfrm>
            <a:off x="4364874" y="6553200"/>
            <a:ext cx="3462251" cy="130233"/>
          </a:xfrm>
        </p:spPr>
        <p:txBody>
          <a:bodyPr>
            <a:normAutofit/>
          </a:bodyPr>
          <a:lstStyle/>
          <a:p>
            <a:pPr marL="12700">
              <a:lnSpc>
                <a:spcPct val="90000"/>
              </a:lnSpc>
              <a:spcBef>
                <a:spcPts val="155"/>
              </a:spcBef>
            </a:pPr>
            <a:r>
              <a:rPr lang="en-US" dirty="0">
                <a:solidFill>
                  <a:schemeClr val="tx1">
                    <a:lumMod val="20000"/>
                    <a:lumOff val="80000"/>
                  </a:schemeClr>
                </a:solidFill>
              </a:rPr>
              <a:t>© 2022 Streamline Health, Inc. All Rights Reserved. Proprietary &amp; Confidential. </a:t>
            </a:r>
            <a:endParaRPr lang="en-US" spc="30" dirty="0">
              <a:solidFill>
                <a:schemeClr val="tx1">
                  <a:lumMod val="20000"/>
                  <a:lumOff val="80000"/>
                </a:schemeClr>
              </a:solidFill>
            </a:endParaRPr>
          </a:p>
        </p:txBody>
      </p:sp>
    </p:spTree>
    <p:extLst>
      <p:ext uri="{BB962C8B-B14F-4D97-AF65-F5344CB8AC3E}">
        <p14:creationId xmlns:p14="http://schemas.microsoft.com/office/powerpoint/2010/main" val="1281166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81892-7F10-2194-2594-B425C7503EC8}"/>
              </a:ext>
            </a:extLst>
          </p:cNvPr>
          <p:cNvSpPr>
            <a:spLocks noGrp="1"/>
          </p:cNvSpPr>
          <p:nvPr>
            <p:ph type="body" idx="1"/>
          </p:nvPr>
        </p:nvSpPr>
        <p:spPr>
          <a:xfrm>
            <a:off x="2689934" y="1978925"/>
            <a:ext cx="3424971" cy="3680000"/>
          </a:xfrm>
        </p:spPr>
        <p:txBody>
          <a:bodyPr/>
          <a:lstStyle/>
          <a:p>
            <a:r>
              <a:rPr lang="en-US" dirty="0">
                <a:latin typeface="Archivo" panose="020B0503020202020B04" pitchFamily="34" charset="77"/>
              </a:rPr>
              <a:t>Enter your email in the Email box.​</a:t>
            </a:r>
          </a:p>
          <a:p>
            <a:r>
              <a:rPr lang="en-US" dirty="0">
                <a:latin typeface="Archivo" panose="020B0503020202020B04" pitchFamily="34" charset="77"/>
              </a:rPr>
              <a:t>In Production, select </a:t>
            </a:r>
            <a:r>
              <a:rPr lang="en-US" u="sng" dirty="0">
                <a:latin typeface="Archivo" panose="020B0503020202020B04" pitchFamily="34" charset="77"/>
              </a:rPr>
              <a:t>'Use your organization's credentials</a:t>
            </a:r>
            <a:r>
              <a:rPr lang="en-US" dirty="0">
                <a:latin typeface="Archivo" panose="020B0503020202020B04" pitchFamily="34" charset="77"/>
              </a:rPr>
              <a:t>'</a:t>
            </a:r>
          </a:p>
          <a:p>
            <a:endParaRPr lang="en-US" dirty="0">
              <a:latin typeface="Archivo" panose="020B0503020202020B04" pitchFamily="34" charset="77"/>
            </a:endParaRPr>
          </a:p>
        </p:txBody>
      </p:sp>
      <p:sp>
        <p:nvSpPr>
          <p:cNvPr id="3" name="Text Placeholder 2">
            <a:extLst>
              <a:ext uri="{FF2B5EF4-FFF2-40B4-BE49-F238E27FC236}">
                <a16:creationId xmlns:a16="http://schemas.microsoft.com/office/drawing/2014/main" id="{31F61E56-C645-DF2D-8744-FF25BD601A1F}"/>
              </a:ext>
            </a:extLst>
          </p:cNvPr>
          <p:cNvSpPr>
            <a:spLocks noGrp="1"/>
          </p:cNvSpPr>
          <p:nvPr>
            <p:ph type="body" sz="quarter" idx="11"/>
          </p:nvPr>
        </p:nvSpPr>
        <p:spPr/>
        <p:txBody>
          <a:bodyPr/>
          <a:lstStyle/>
          <a:p>
            <a:r>
              <a:rPr lang="en-US" dirty="0"/>
              <a:t>Training Overview </a:t>
            </a:r>
          </a:p>
          <a:p>
            <a:r>
              <a:rPr lang="en-US" dirty="0"/>
              <a:t>eValuator™ Overview​</a:t>
            </a:r>
          </a:p>
          <a:p>
            <a:r>
              <a:rPr lang="en-US" dirty="0"/>
              <a:t>Requires Further Review</a:t>
            </a:r>
          </a:p>
          <a:p>
            <a:r>
              <a:rPr lang="en-US" dirty="0"/>
              <a:t>eValuator™ Rules​</a:t>
            </a:r>
          </a:p>
          <a:p>
            <a:r>
              <a:rPr lang="en-US" b="1" dirty="0">
                <a:solidFill>
                  <a:schemeClr val="accent1"/>
                </a:solidFill>
              </a:rPr>
              <a:t>Automated Pre-bill Analysis Workflow</a:t>
            </a:r>
            <a:r>
              <a:rPr lang="en-US" dirty="0"/>
              <a:t>​</a:t>
            </a:r>
          </a:p>
          <a:p>
            <a:r>
              <a:rPr lang="en-US" dirty="0"/>
              <a:t>eValuator Trivia</a:t>
            </a:r>
          </a:p>
          <a:p>
            <a:r>
              <a:rPr lang="en-US" dirty="0"/>
              <a:t>Test Cases in UAT​</a:t>
            </a:r>
          </a:p>
          <a:p>
            <a:r>
              <a:rPr lang="en-US" dirty="0"/>
              <a:t>Q&amp;A</a:t>
            </a:r>
          </a:p>
          <a:p>
            <a:endParaRPr lang="en-US" dirty="0"/>
          </a:p>
        </p:txBody>
      </p:sp>
      <p:sp>
        <p:nvSpPr>
          <p:cNvPr id="4" name="Text Placeholder 3">
            <a:extLst>
              <a:ext uri="{FF2B5EF4-FFF2-40B4-BE49-F238E27FC236}">
                <a16:creationId xmlns:a16="http://schemas.microsoft.com/office/drawing/2014/main" id="{F10FCBF1-EC5F-DDDF-0ABE-3B2EB0725B34}"/>
              </a:ext>
            </a:extLst>
          </p:cNvPr>
          <p:cNvSpPr>
            <a:spLocks noGrp="1"/>
          </p:cNvSpPr>
          <p:nvPr>
            <p:ph type="body" idx="12"/>
          </p:nvPr>
        </p:nvSpPr>
        <p:spPr/>
        <p:txBody>
          <a:bodyPr/>
          <a:lstStyle/>
          <a:p>
            <a:r>
              <a:rPr lang="en-US" dirty="0"/>
              <a:t>Workflow Overview</a:t>
            </a:r>
          </a:p>
        </p:txBody>
      </p:sp>
      <p:sp>
        <p:nvSpPr>
          <p:cNvPr id="5" name="Text Placeholder 4">
            <a:extLst>
              <a:ext uri="{FF2B5EF4-FFF2-40B4-BE49-F238E27FC236}">
                <a16:creationId xmlns:a16="http://schemas.microsoft.com/office/drawing/2014/main" id="{66A18B19-3512-22CA-F8AA-30D6DB4CBF2F}"/>
              </a:ext>
            </a:extLst>
          </p:cNvPr>
          <p:cNvSpPr>
            <a:spLocks noGrp="1"/>
          </p:cNvSpPr>
          <p:nvPr>
            <p:ph type="body" idx="13"/>
          </p:nvPr>
        </p:nvSpPr>
        <p:spPr/>
        <p:txBody>
          <a:bodyPr/>
          <a:lstStyle/>
          <a:p>
            <a:r>
              <a:rPr lang="en-US" dirty="0"/>
              <a:t>Logging In</a:t>
            </a:r>
          </a:p>
        </p:txBody>
      </p:sp>
      <p:sp>
        <p:nvSpPr>
          <p:cNvPr id="6" name="Footer Placeholder 5">
            <a:extLst>
              <a:ext uri="{FF2B5EF4-FFF2-40B4-BE49-F238E27FC236}">
                <a16:creationId xmlns:a16="http://schemas.microsoft.com/office/drawing/2014/main" id="{C82D42E3-9A49-B263-D46C-ADBF6FDE88B9}"/>
              </a:ext>
            </a:extLst>
          </p:cNvPr>
          <p:cNvSpPr>
            <a:spLocks noGrp="1"/>
          </p:cNvSpPr>
          <p:nvPr>
            <p:ph type="ftr" sz="quarter" idx="3"/>
          </p:nvPr>
        </p:nvSpPr>
        <p:spPr/>
        <p:txBody>
          <a:bodyPr/>
          <a:lstStyle/>
          <a:p>
            <a:pPr algn="ctr"/>
            <a:r>
              <a:rPr lang="en-US"/>
              <a:t>© </a:t>
            </a:r>
            <a:fld id="{0962151A-B0F7-F543-9C74-9E6B987703C3}" type="datetimeyyyy">
              <a:rPr lang="en-US" smtClean="0"/>
              <a:pPr algn="ctr"/>
              <a:t>2024</a:t>
            </a:fld>
            <a:r>
              <a:rPr lang="en-US"/>
              <a:t> Streamline Health, Inc. All Rights Reserved. Proprietary &amp; Confidential. </a:t>
            </a:r>
          </a:p>
        </p:txBody>
      </p:sp>
      <p:pic>
        <p:nvPicPr>
          <p:cNvPr id="7" name="Picture 6">
            <a:extLst>
              <a:ext uri="{FF2B5EF4-FFF2-40B4-BE49-F238E27FC236}">
                <a16:creationId xmlns:a16="http://schemas.microsoft.com/office/drawing/2014/main" id="{9213C9EE-04BF-A548-CF10-CA68D36443B1}"/>
              </a:ext>
            </a:extLst>
          </p:cNvPr>
          <p:cNvPicPr>
            <a:picLocks noChangeAspect="1"/>
          </p:cNvPicPr>
          <p:nvPr/>
        </p:nvPicPr>
        <p:blipFill>
          <a:blip r:embed="rId3"/>
          <a:stretch>
            <a:fillRect/>
          </a:stretch>
        </p:blipFill>
        <p:spPr>
          <a:xfrm>
            <a:off x="6690670" y="1571105"/>
            <a:ext cx="5173744" cy="4407955"/>
          </a:xfrm>
          <a:prstGeom prst="rect">
            <a:avLst/>
          </a:prstGeom>
        </p:spPr>
      </p:pic>
    </p:spTree>
    <p:extLst>
      <p:ext uri="{BB962C8B-B14F-4D97-AF65-F5344CB8AC3E}">
        <p14:creationId xmlns:p14="http://schemas.microsoft.com/office/powerpoint/2010/main" val="383311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automatically generated">
            <a:extLst>
              <a:ext uri="{FF2B5EF4-FFF2-40B4-BE49-F238E27FC236}">
                <a16:creationId xmlns:a16="http://schemas.microsoft.com/office/drawing/2014/main" id="{12600664-60CE-0E66-C686-0AAB5161CA03}"/>
              </a:ext>
            </a:extLst>
          </p:cNvPr>
          <p:cNvPicPr>
            <a:picLocks noChangeAspect="1"/>
          </p:cNvPicPr>
          <p:nvPr/>
        </p:nvPicPr>
        <p:blipFill>
          <a:blip r:embed="rId3"/>
          <a:stretch>
            <a:fillRect/>
          </a:stretch>
        </p:blipFill>
        <p:spPr>
          <a:xfrm>
            <a:off x="1016760" y="1298615"/>
            <a:ext cx="7656393" cy="3419159"/>
          </a:xfrm>
          <a:prstGeom prst="rect">
            <a:avLst/>
          </a:prstGeom>
        </p:spPr>
      </p:pic>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Auditor Workflow – Your Home Screen</a:t>
            </a:r>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pic>
        <p:nvPicPr>
          <p:cNvPr id="3" name="Picture 7" descr="Graphical user interface, application&#10;&#10;Description automatically generated">
            <a:extLst>
              <a:ext uri="{FF2B5EF4-FFF2-40B4-BE49-F238E27FC236}">
                <a16:creationId xmlns:a16="http://schemas.microsoft.com/office/drawing/2014/main" id="{CAADCF0A-3629-A7FA-57C3-7375460C57EA}"/>
              </a:ext>
            </a:extLst>
          </p:cNvPr>
          <p:cNvPicPr>
            <a:picLocks noChangeAspect="1"/>
          </p:cNvPicPr>
          <p:nvPr/>
        </p:nvPicPr>
        <p:blipFill>
          <a:blip r:embed="rId4"/>
          <a:stretch>
            <a:fillRect/>
          </a:stretch>
        </p:blipFill>
        <p:spPr>
          <a:xfrm>
            <a:off x="5247565" y="3492153"/>
            <a:ext cx="6439468" cy="2728355"/>
          </a:xfrm>
          <a:prstGeom prst="rect">
            <a:avLst/>
          </a:prstGeom>
        </p:spPr>
      </p:pic>
      <p:cxnSp>
        <p:nvCxnSpPr>
          <p:cNvPr id="6" name="Straight Arrow Connector 5">
            <a:extLst>
              <a:ext uri="{FF2B5EF4-FFF2-40B4-BE49-F238E27FC236}">
                <a16:creationId xmlns:a16="http://schemas.microsoft.com/office/drawing/2014/main" id="{38474B17-FB0F-12D4-D32C-8020831826DA}"/>
              </a:ext>
            </a:extLst>
          </p:cNvPr>
          <p:cNvCxnSpPr/>
          <p:nvPr/>
        </p:nvCxnSpPr>
        <p:spPr>
          <a:xfrm>
            <a:off x="3255108" y="3479801"/>
            <a:ext cx="2106246" cy="6994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2040596D-E5D5-9374-77E7-34CFFBF2E4C2}"/>
              </a:ext>
            </a:extLst>
          </p:cNvPr>
          <p:cNvSpPr txBox="1"/>
          <p:nvPr/>
        </p:nvSpPr>
        <p:spPr>
          <a:xfrm>
            <a:off x="8833826" y="1926980"/>
            <a:ext cx="2393461" cy="1036181"/>
          </a:xfrm>
          <a:prstGeom prst="rect">
            <a:avLst/>
          </a:prstGeom>
          <a:noFill/>
          <a:ln>
            <a:noFill/>
          </a:ln>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298450" indent="-285750">
              <a:spcBef>
                <a:spcPts val="100"/>
              </a:spcBef>
              <a:buFont typeface="Arial"/>
              <a:buChar char="•"/>
            </a:pPr>
            <a:r>
              <a:rPr lang="en-US" spc="-5" dirty="0">
                <a:solidFill>
                  <a:schemeClr val="accent2"/>
                </a:solidFill>
                <a:latin typeface="Archivo"/>
                <a:cs typeface="Segoe UI"/>
              </a:rPr>
              <a:t>My </a:t>
            </a:r>
            <a:r>
              <a:rPr lang="en-US" spc="-5" dirty="0" err="1">
                <a:solidFill>
                  <a:schemeClr val="accent2"/>
                </a:solidFill>
                <a:latin typeface="Archivo"/>
                <a:cs typeface="Segoe UI"/>
              </a:rPr>
              <a:t>Workpools</a:t>
            </a:r>
            <a:endParaRPr lang="en-US" spc="-5" dirty="0">
              <a:solidFill>
                <a:schemeClr val="accent2"/>
              </a:solidFill>
              <a:latin typeface="Archivo"/>
              <a:cs typeface="Segoe UI"/>
            </a:endParaRPr>
          </a:p>
          <a:p>
            <a:pPr marL="755650" lvl="1" indent="-285750">
              <a:spcBef>
                <a:spcPts val="100"/>
              </a:spcBef>
              <a:buFont typeface="Arial"/>
              <a:buChar char="•"/>
            </a:pPr>
            <a:r>
              <a:rPr lang="en-US" spc="-5" dirty="0" err="1">
                <a:solidFill>
                  <a:schemeClr val="accent1"/>
                </a:solidFill>
                <a:latin typeface="Archivo"/>
                <a:cs typeface="Segoe UI"/>
              </a:rPr>
              <a:t>Workpool</a:t>
            </a:r>
            <a:r>
              <a:rPr lang="en-US" spc="-5" dirty="0">
                <a:solidFill>
                  <a:schemeClr val="accent1"/>
                </a:solidFill>
                <a:latin typeface="Archivo"/>
                <a:cs typeface="Segoe UI"/>
              </a:rPr>
              <a:t> Detail</a:t>
            </a:r>
          </a:p>
          <a:p>
            <a:pPr marL="1212850" lvl="2" indent="-285750">
              <a:spcBef>
                <a:spcPts val="100"/>
              </a:spcBef>
              <a:buFont typeface="Arial"/>
              <a:buChar char="•"/>
            </a:pPr>
            <a:r>
              <a:rPr lang="en-US" spc="-5" dirty="0">
                <a:solidFill>
                  <a:schemeClr val="accent1"/>
                </a:solidFill>
                <a:latin typeface="Archivo"/>
                <a:cs typeface="Segoe UI"/>
              </a:rPr>
              <a:t>Encounters</a:t>
            </a:r>
          </a:p>
          <a:p>
            <a:pPr marL="12700">
              <a:spcBef>
                <a:spcPts val="100"/>
              </a:spcBef>
            </a:pPr>
            <a:endParaRPr lang="en-US" sz="1000" b="1" spc="-5" dirty="0">
              <a:solidFill>
                <a:schemeClr val="accent2"/>
              </a:solidFill>
              <a:latin typeface="Segoe UI"/>
              <a:cs typeface="Segoe UI"/>
            </a:endParaRPr>
          </a:p>
        </p:txBody>
      </p:sp>
    </p:spTree>
    <p:extLst>
      <p:ext uri="{BB962C8B-B14F-4D97-AF65-F5344CB8AC3E}">
        <p14:creationId xmlns:p14="http://schemas.microsoft.com/office/powerpoint/2010/main" val="245692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Auditor Workflow</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lIns="0" tIns="0" rIns="0" bIns="0" anchor="t"/>
          <a:lstStyle/>
          <a:p>
            <a:r>
              <a:rPr lang="en-US" dirty="0">
                <a:latin typeface="Archivo Medium"/>
              </a:rPr>
              <a:t>The </a:t>
            </a:r>
            <a:r>
              <a:rPr lang="en-US" dirty="0" err="1">
                <a:latin typeface="Archivo Medium"/>
              </a:rPr>
              <a:t>Workpool</a:t>
            </a:r>
            <a:r>
              <a:rPr lang="en-US" dirty="0">
                <a:latin typeface="Archivo Medium"/>
              </a:rPr>
              <a:t> Detail screen</a:t>
            </a:r>
            <a:endParaRPr lang="en-US" dirty="0">
              <a:solidFill>
                <a:schemeClr val="accent5"/>
              </a:solidFill>
              <a:latin typeface="Archivo Medium"/>
            </a:endParaRP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xfrm>
            <a:off x="1134320" y="1978925"/>
            <a:ext cx="10219480" cy="2114104"/>
          </a:xfrm>
          <a:prstGeom prst="rect">
            <a:avLst/>
          </a:prstGeom>
        </p:spPr>
        <p:txBody>
          <a:bodyPr lIns="0" rIns="0" numCol="2" spcCol="457200"/>
          <a:lstStyle/>
          <a:p>
            <a:r>
              <a:rPr lang="en-US" dirty="0"/>
              <a:t>Within each </a:t>
            </a:r>
            <a:r>
              <a:rPr lang="en-US" dirty="0" err="1"/>
              <a:t>Workpool</a:t>
            </a:r>
            <a:r>
              <a:rPr lang="en-US" dirty="0"/>
              <a:t>, encounters can be worked by clicking on the encounter number</a:t>
            </a:r>
          </a:p>
          <a:p>
            <a:r>
              <a:rPr lang="en-US" dirty="0"/>
              <a:t>Each column header can be sorted by clicking on the column name </a:t>
            </a:r>
          </a:p>
          <a:p>
            <a:r>
              <a:rPr lang="en-US" dirty="0"/>
              <a:t>Each column can also be filtered by clicking on the ellipses (…) on each header to filter your results</a:t>
            </a:r>
          </a:p>
          <a:p>
            <a:endParaRPr lang="en-US" dirty="0"/>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pic>
        <p:nvPicPr>
          <p:cNvPr id="4" name="Picture 5" descr="Table&#10;&#10;Description automatically generated">
            <a:extLst>
              <a:ext uri="{FF2B5EF4-FFF2-40B4-BE49-F238E27FC236}">
                <a16:creationId xmlns:a16="http://schemas.microsoft.com/office/drawing/2014/main" id="{F15DB8C8-ACBB-70C4-04CE-CFD7882B5229}"/>
              </a:ext>
            </a:extLst>
          </p:cNvPr>
          <p:cNvPicPr>
            <a:picLocks noChangeAspect="1"/>
          </p:cNvPicPr>
          <p:nvPr/>
        </p:nvPicPr>
        <p:blipFill>
          <a:blip r:embed="rId3"/>
          <a:stretch>
            <a:fillRect/>
          </a:stretch>
        </p:blipFill>
        <p:spPr>
          <a:xfrm>
            <a:off x="1747838" y="4045143"/>
            <a:ext cx="9422604" cy="2006215"/>
          </a:xfrm>
          <a:prstGeom prst="rect">
            <a:avLst/>
          </a:prstGeom>
        </p:spPr>
      </p:pic>
    </p:spTree>
    <p:extLst>
      <p:ext uri="{BB962C8B-B14F-4D97-AF65-F5344CB8AC3E}">
        <p14:creationId xmlns:p14="http://schemas.microsoft.com/office/powerpoint/2010/main" val="112573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Graphical user interface, application&#10;&#10;Description automatically generated">
            <a:extLst>
              <a:ext uri="{FF2B5EF4-FFF2-40B4-BE49-F238E27FC236}">
                <a16:creationId xmlns:a16="http://schemas.microsoft.com/office/drawing/2014/main" id="{2911D8B6-A8B0-12E1-78B5-D5E2F074D758}"/>
              </a:ext>
            </a:extLst>
          </p:cNvPr>
          <p:cNvPicPr>
            <a:picLocks noChangeAspect="1"/>
          </p:cNvPicPr>
          <p:nvPr/>
        </p:nvPicPr>
        <p:blipFill>
          <a:blip r:embed="rId3"/>
          <a:stretch>
            <a:fillRect/>
          </a:stretch>
        </p:blipFill>
        <p:spPr>
          <a:xfrm>
            <a:off x="4298282" y="1537180"/>
            <a:ext cx="7567366" cy="4563489"/>
          </a:xfrm>
          <a:prstGeom prst="rect">
            <a:avLst/>
          </a:prstGeom>
        </p:spPr>
      </p:pic>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Auditor Workflow</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err="1">
                <a:solidFill>
                  <a:schemeClr val="accent5"/>
                </a:solidFill>
              </a:rPr>
              <a:t>eValuator</a:t>
            </a:r>
            <a:r>
              <a:rPr lang="en-US" dirty="0">
                <a:solidFill>
                  <a:schemeClr val="accent5"/>
                </a:solidFill>
              </a:rPr>
              <a:t> Advice/Audit Detail Screen</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xfrm>
            <a:off x="1134320" y="1978925"/>
            <a:ext cx="6447098" cy="3680000"/>
          </a:xfrm>
          <a:prstGeom prst="rect">
            <a:avLst/>
          </a:prstGeom>
        </p:spPr>
        <p:txBody>
          <a:bodyPr lIns="0" tIns="0" rIns="0" bIns="0" numCol="2" spcCol="457200" anchor="t"/>
          <a:lstStyle/>
          <a:p>
            <a:r>
              <a:rPr lang="en-US" dirty="0">
                <a:latin typeface="Archivo"/>
              </a:rPr>
              <a:t>If a rule that has been triggered exceeds the threshold, the eValuator Advice Window displays.​</a:t>
            </a:r>
          </a:p>
          <a:p>
            <a:r>
              <a:rPr lang="en-US" dirty="0">
                <a:latin typeface="Archivo"/>
              </a:rPr>
              <a:t>It shows the rule, the Likelihood of  Change, and the recommended action</a:t>
            </a:r>
          </a:p>
          <a:p>
            <a:r>
              <a:rPr lang="en-US" dirty="0">
                <a:latin typeface="Archivo"/>
              </a:rPr>
              <a:t>If applicable, a </a:t>
            </a:r>
            <a:r>
              <a:rPr lang="en-US" dirty="0" err="1">
                <a:latin typeface="Archivo"/>
              </a:rPr>
              <a:t>TruCode</a:t>
            </a:r>
            <a:r>
              <a:rPr lang="en-US" dirty="0">
                <a:latin typeface="Archivo"/>
              </a:rPr>
              <a:t> Edits window will appear in the upper right portion of the screen</a:t>
            </a:r>
            <a:endParaRPr lang="en-US" dirty="0"/>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dirty="0"/>
              <a:t>© 2022 Streamline Health, Inc. All Rights Reserved. Proprietary &amp; Confidential.</a:t>
            </a:r>
          </a:p>
          <a:p>
            <a:endParaRPr lang="en-US"/>
          </a:p>
        </p:txBody>
      </p:sp>
      <p:sp>
        <p:nvSpPr>
          <p:cNvPr id="21" name="TextBox 20">
            <a:extLst>
              <a:ext uri="{FF2B5EF4-FFF2-40B4-BE49-F238E27FC236}">
                <a16:creationId xmlns:a16="http://schemas.microsoft.com/office/drawing/2014/main" id="{85BE3498-4DB8-120C-AE35-1592CEE2EE3F}"/>
              </a:ext>
            </a:extLst>
          </p:cNvPr>
          <p:cNvSpPr txBox="1"/>
          <p:nvPr/>
        </p:nvSpPr>
        <p:spPr>
          <a:xfrm>
            <a:off x="8021836" y="2098476"/>
            <a:ext cx="565546" cy="29765"/>
          </a:xfrm>
          <a:prstGeom prst="rect">
            <a:avLst/>
          </a:prstGeom>
          <a:solidFill>
            <a:schemeClr val="bg1">
              <a:lumMod val="85000"/>
            </a:schemeClr>
          </a:solidFill>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algn="l">
              <a:lnSpc>
                <a:spcPct val="100000"/>
              </a:lnSpc>
              <a:spcBef>
                <a:spcPts val="100"/>
              </a:spcBef>
            </a:pPr>
            <a:endParaRPr lang="en-US" sz="1000" b="1" spc="-5" dirty="0">
              <a:solidFill>
                <a:srgbClr val="FFFFFF"/>
              </a:solidFill>
              <a:latin typeface="Segoe UI"/>
              <a:cs typeface="Segoe UI"/>
            </a:endParaRPr>
          </a:p>
        </p:txBody>
      </p:sp>
      <p:pic>
        <p:nvPicPr>
          <p:cNvPr id="4" name="Picture 7" descr="Shape&#10;&#10;Description automatically generated">
            <a:extLst>
              <a:ext uri="{FF2B5EF4-FFF2-40B4-BE49-F238E27FC236}">
                <a16:creationId xmlns:a16="http://schemas.microsoft.com/office/drawing/2014/main" id="{164C0EC7-E105-1F36-7C1C-84EB8CC719EE}"/>
              </a:ext>
            </a:extLst>
          </p:cNvPr>
          <p:cNvPicPr>
            <a:picLocks noChangeAspect="1"/>
          </p:cNvPicPr>
          <p:nvPr/>
        </p:nvPicPr>
        <p:blipFill>
          <a:blip r:embed="rId4"/>
          <a:stretch>
            <a:fillRect/>
          </a:stretch>
        </p:blipFill>
        <p:spPr>
          <a:xfrm>
            <a:off x="1725652" y="5522734"/>
            <a:ext cx="1806069" cy="707165"/>
          </a:xfrm>
          <a:prstGeom prst="rect">
            <a:avLst/>
          </a:prstGeom>
        </p:spPr>
      </p:pic>
      <p:cxnSp>
        <p:nvCxnSpPr>
          <p:cNvPr id="8" name="Straight Arrow Connector 7">
            <a:extLst>
              <a:ext uri="{FF2B5EF4-FFF2-40B4-BE49-F238E27FC236}">
                <a16:creationId xmlns:a16="http://schemas.microsoft.com/office/drawing/2014/main" id="{ED44E323-CCD3-52C5-BEFC-CB5C816CB027}"/>
              </a:ext>
            </a:extLst>
          </p:cNvPr>
          <p:cNvCxnSpPr/>
          <p:nvPr/>
        </p:nvCxnSpPr>
        <p:spPr>
          <a:xfrm>
            <a:off x="1840708" y="4972050"/>
            <a:ext cx="366710" cy="4619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52578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Graphical user interface, text, application, email&#10;&#10;Description automatically generated">
            <a:extLst>
              <a:ext uri="{FF2B5EF4-FFF2-40B4-BE49-F238E27FC236}">
                <a16:creationId xmlns:a16="http://schemas.microsoft.com/office/drawing/2014/main" id="{E79B71E7-2C3A-62C5-E512-6B72D3DA78C6}"/>
              </a:ext>
            </a:extLst>
          </p:cNvPr>
          <p:cNvPicPr>
            <a:picLocks noChangeAspect="1"/>
          </p:cNvPicPr>
          <p:nvPr/>
        </p:nvPicPr>
        <p:blipFill>
          <a:blip r:embed="rId3"/>
          <a:stretch>
            <a:fillRect/>
          </a:stretch>
        </p:blipFill>
        <p:spPr>
          <a:xfrm>
            <a:off x="4150248" y="613970"/>
            <a:ext cx="7743822" cy="5424534"/>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Auditor Workflow</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t>Audit Detail Screen</a:t>
            </a:r>
            <a:endParaRPr lang="en-US" dirty="0">
              <a:solidFill>
                <a:schemeClr val="accent5"/>
              </a:solidFill>
            </a:endParaRP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xfrm>
            <a:off x="1134320" y="1978924"/>
            <a:ext cx="6332600" cy="3953789"/>
          </a:xfrm>
          <a:prstGeom prst="rect">
            <a:avLst/>
          </a:prstGeom>
        </p:spPr>
        <p:txBody>
          <a:bodyPr lIns="0" tIns="0" rIns="0" bIns="0" numCol="2" spcCol="457200" anchor="t"/>
          <a:lstStyle/>
          <a:p>
            <a:r>
              <a:rPr lang="en-US" dirty="0">
                <a:latin typeface="Archivo"/>
              </a:rPr>
              <a:t>After reviewing the Rule and the CPT and ICD-10 code sections, as appropriate, consider following the Advice.​</a:t>
            </a:r>
          </a:p>
          <a:p>
            <a:r>
              <a:rPr lang="en-US" dirty="0">
                <a:latin typeface="Archivo"/>
              </a:rPr>
              <a:t>In this example, review the chart to verify documentation for a higher level of E/M service.  </a:t>
            </a:r>
            <a:endParaRPr lang="en-US" dirty="0"/>
          </a:p>
          <a:p>
            <a:r>
              <a:rPr lang="en-US" dirty="0">
                <a:latin typeface="Archivo"/>
              </a:rPr>
              <a:t>If evidence is found, correct the E/M code in the Procedures section</a:t>
            </a:r>
          </a:p>
          <a:p>
            <a:endParaRPr lang="en-US" dirty="0"/>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cxnSp>
        <p:nvCxnSpPr>
          <p:cNvPr id="4" name="Straight Arrow Connector 3">
            <a:extLst>
              <a:ext uri="{FF2B5EF4-FFF2-40B4-BE49-F238E27FC236}">
                <a16:creationId xmlns:a16="http://schemas.microsoft.com/office/drawing/2014/main" id="{B760006A-2C14-5D20-F4D1-B35F8FFA3B79}"/>
              </a:ext>
            </a:extLst>
          </p:cNvPr>
          <p:cNvCxnSpPr>
            <a:cxnSpLocks/>
          </p:cNvCxnSpPr>
          <p:nvPr/>
        </p:nvCxnSpPr>
        <p:spPr>
          <a:xfrm>
            <a:off x="3553428" y="5116010"/>
            <a:ext cx="830086" cy="243068"/>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40011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Auditor Workflow</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solidFill>
                  <a:schemeClr val="accent5"/>
                </a:solidFill>
              </a:rPr>
              <a:t>Audit Detail Screen</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xfrm>
            <a:off x="1134320" y="1978924"/>
            <a:ext cx="4722470" cy="3725189"/>
          </a:xfrm>
          <a:prstGeom prst="rect">
            <a:avLst/>
          </a:prstGeom>
        </p:spPr>
        <p:txBody>
          <a:bodyPr lIns="0" tIns="0" rIns="0" bIns="0" numCol="2" spcCol="457200" anchor="t"/>
          <a:lstStyle/>
          <a:p>
            <a:r>
              <a:rPr lang="en-US" dirty="0">
                <a:latin typeface="Archivo"/>
              </a:rPr>
              <a:t>You can make any changes or re-sequence codes as needed.</a:t>
            </a:r>
          </a:p>
          <a:p>
            <a:r>
              <a:rPr lang="en-US" dirty="0">
                <a:latin typeface="Archivo"/>
              </a:rPr>
              <a:t>The encounter can always be reset if necessary, using the Reset button on the Tool Bar</a:t>
            </a:r>
          </a:p>
          <a:p>
            <a:pPr marL="0" indent="0">
              <a:buNone/>
            </a:pPr>
            <a:endParaRPr lang="en-US" dirty="0"/>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pic>
        <p:nvPicPr>
          <p:cNvPr id="4" name="Picture 5" descr="Graphical user interface, text, application&#10;&#10;Description automatically generated">
            <a:extLst>
              <a:ext uri="{FF2B5EF4-FFF2-40B4-BE49-F238E27FC236}">
                <a16:creationId xmlns:a16="http://schemas.microsoft.com/office/drawing/2014/main" id="{440B977F-93DC-E867-6A8C-C6F9767200C0}"/>
              </a:ext>
            </a:extLst>
          </p:cNvPr>
          <p:cNvPicPr>
            <a:picLocks noChangeAspect="1"/>
          </p:cNvPicPr>
          <p:nvPr/>
        </p:nvPicPr>
        <p:blipFill>
          <a:blip r:embed="rId3"/>
          <a:stretch>
            <a:fillRect/>
          </a:stretch>
        </p:blipFill>
        <p:spPr>
          <a:xfrm>
            <a:off x="3882995" y="1571105"/>
            <a:ext cx="7850980" cy="44498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1362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lIns="0" tIns="0" rIns="0" bIns="0" anchor="t"/>
          <a:lstStyle/>
          <a:p>
            <a:r>
              <a:rPr lang="en-US" dirty="0">
                <a:latin typeface="Archivo Medium"/>
              </a:rPr>
              <a:t>Auditor Workflow</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solidFill>
                  <a:schemeClr val="accent5"/>
                </a:solidFill>
              </a:rPr>
              <a:t>Code Change Reasons</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prstGeom prst="rect">
            <a:avLst/>
          </a:prstGeom>
        </p:spPr>
        <p:txBody>
          <a:bodyPr lIns="0" tIns="0" rIns="0" bIns="0" numCol="1" spcCol="457200" anchor="t"/>
          <a:lstStyle/>
          <a:p>
            <a:r>
              <a:rPr lang="en-US" dirty="0">
                <a:latin typeface="Archivo"/>
              </a:rPr>
              <a:t>Code Change Reason of Auditor Finding– Does not count against the Accuracy statistics</a:t>
            </a:r>
            <a:endParaRPr lang="en-US" dirty="0"/>
          </a:p>
          <a:p>
            <a:endParaRPr lang="en-US" dirty="0"/>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pic>
        <p:nvPicPr>
          <p:cNvPr id="3" name="Picture 3" descr="Table&#10;&#10;Description automatically generated">
            <a:extLst>
              <a:ext uri="{FF2B5EF4-FFF2-40B4-BE49-F238E27FC236}">
                <a16:creationId xmlns:a16="http://schemas.microsoft.com/office/drawing/2014/main" id="{1244532B-3B33-00B9-54A0-4A9C90CDC505}"/>
              </a:ext>
            </a:extLst>
          </p:cNvPr>
          <p:cNvPicPr>
            <a:picLocks noChangeAspect="1"/>
          </p:cNvPicPr>
          <p:nvPr/>
        </p:nvPicPr>
        <p:blipFill>
          <a:blip r:embed="rId3"/>
          <a:stretch>
            <a:fillRect/>
          </a:stretch>
        </p:blipFill>
        <p:spPr>
          <a:xfrm>
            <a:off x="1282577" y="2459590"/>
            <a:ext cx="7774353" cy="3593790"/>
          </a:xfrm>
          <a:prstGeom prst="rect">
            <a:avLst/>
          </a:prstGeom>
        </p:spPr>
      </p:pic>
      <p:sp>
        <p:nvSpPr>
          <p:cNvPr id="4" name="Oval 3">
            <a:extLst>
              <a:ext uri="{FF2B5EF4-FFF2-40B4-BE49-F238E27FC236}">
                <a16:creationId xmlns:a16="http://schemas.microsoft.com/office/drawing/2014/main" id="{C915D754-9C2A-1DE0-AA16-94E2166C97DF}"/>
              </a:ext>
            </a:extLst>
          </p:cNvPr>
          <p:cNvSpPr/>
          <p:nvPr/>
        </p:nvSpPr>
        <p:spPr>
          <a:xfrm>
            <a:off x="6292453" y="4833938"/>
            <a:ext cx="1297780" cy="52387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Shape&#10;&#10;Description automatically generated">
            <a:extLst>
              <a:ext uri="{FF2B5EF4-FFF2-40B4-BE49-F238E27FC236}">
                <a16:creationId xmlns:a16="http://schemas.microsoft.com/office/drawing/2014/main" id="{9F164FF2-91D5-1625-452D-5549919BABA8}"/>
              </a:ext>
            </a:extLst>
          </p:cNvPr>
          <p:cNvPicPr>
            <a:picLocks noChangeAspect="1"/>
          </p:cNvPicPr>
          <p:nvPr/>
        </p:nvPicPr>
        <p:blipFill>
          <a:blip r:embed="rId4"/>
          <a:stretch>
            <a:fillRect/>
          </a:stretch>
        </p:blipFill>
        <p:spPr>
          <a:xfrm>
            <a:off x="7808120" y="2882938"/>
            <a:ext cx="3802855" cy="2854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6258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Auditor Workflow</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solidFill>
                  <a:schemeClr val="accent5"/>
                </a:solidFill>
              </a:rPr>
              <a:t>Validate and Enter Comments</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prstGeom prst="rect">
            <a:avLst/>
          </a:prstGeom>
        </p:spPr>
        <p:txBody>
          <a:bodyPr lIns="0" rIns="0" numCol="2" spcCol="457200"/>
          <a:lstStyle/>
          <a:p>
            <a:r>
              <a:rPr lang="en-US" dirty="0"/>
              <a:t>When you have completed your audit of the encounter, open up the Comments box (Right)</a:t>
            </a:r>
          </a:p>
          <a:p>
            <a:pPr lvl="1"/>
            <a:r>
              <a:rPr lang="en-US" dirty="0"/>
              <a:t>Note: Comments may be made to the </a:t>
            </a:r>
            <a:br>
              <a:rPr lang="en-US" dirty="0"/>
            </a:br>
            <a:r>
              <a:rPr lang="en-US" dirty="0"/>
              <a:t>procedure, diagnosis item, or at the </a:t>
            </a:r>
            <a:br>
              <a:rPr lang="en-US" dirty="0"/>
            </a:br>
            <a:r>
              <a:rPr lang="en-US" dirty="0"/>
              <a:t>encounter level.</a:t>
            </a:r>
          </a:p>
          <a:p>
            <a:endParaRPr lang="en-US" dirty="0"/>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pic>
        <p:nvPicPr>
          <p:cNvPr id="3" name="Picture 2">
            <a:extLst>
              <a:ext uri="{FF2B5EF4-FFF2-40B4-BE49-F238E27FC236}">
                <a16:creationId xmlns:a16="http://schemas.microsoft.com/office/drawing/2014/main" id="{6DFCC5F1-C7D8-8E67-874B-251C266F2586}"/>
              </a:ext>
            </a:extLst>
          </p:cNvPr>
          <p:cNvPicPr>
            <a:picLocks noChangeAspect="1"/>
          </p:cNvPicPr>
          <p:nvPr/>
        </p:nvPicPr>
        <p:blipFill>
          <a:blip r:embed="rId3"/>
          <a:stretch>
            <a:fillRect/>
          </a:stretch>
        </p:blipFill>
        <p:spPr>
          <a:xfrm>
            <a:off x="6414785" y="639470"/>
            <a:ext cx="5136389" cy="4854646"/>
          </a:xfrm>
          <a:prstGeom prst="rect">
            <a:avLst/>
          </a:prstGeom>
        </p:spPr>
      </p:pic>
      <p:pic>
        <p:nvPicPr>
          <p:cNvPr id="6" name="Picture 7">
            <a:extLst>
              <a:ext uri="{FF2B5EF4-FFF2-40B4-BE49-F238E27FC236}">
                <a16:creationId xmlns:a16="http://schemas.microsoft.com/office/drawing/2014/main" id="{D98F8F20-7539-FFF7-9B27-6BCADB0A5A48}"/>
              </a:ext>
            </a:extLst>
          </p:cNvPr>
          <p:cNvPicPr>
            <a:picLocks noChangeAspect="1"/>
          </p:cNvPicPr>
          <p:nvPr/>
        </p:nvPicPr>
        <p:blipFill>
          <a:blip r:embed="rId4"/>
          <a:stretch>
            <a:fillRect/>
          </a:stretch>
        </p:blipFill>
        <p:spPr>
          <a:xfrm>
            <a:off x="2875201" y="3808922"/>
            <a:ext cx="2976651" cy="850420"/>
          </a:xfrm>
          <a:prstGeom prst="rect">
            <a:avLst/>
          </a:prstGeom>
        </p:spPr>
      </p:pic>
      <p:sp>
        <p:nvSpPr>
          <p:cNvPr id="8" name="Rectangle 7">
            <a:extLst>
              <a:ext uri="{FF2B5EF4-FFF2-40B4-BE49-F238E27FC236}">
                <a16:creationId xmlns:a16="http://schemas.microsoft.com/office/drawing/2014/main" id="{88E80707-CB87-97D8-62BC-66D30D580B93}"/>
              </a:ext>
            </a:extLst>
          </p:cNvPr>
          <p:cNvSpPr/>
          <p:nvPr/>
        </p:nvSpPr>
        <p:spPr>
          <a:xfrm>
            <a:off x="3042373" y="4087310"/>
            <a:ext cx="422952" cy="4547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3C05BE0-1A5F-7159-1EC3-B389CF987477}"/>
              </a:ext>
            </a:extLst>
          </p:cNvPr>
          <p:cNvCxnSpPr/>
          <p:nvPr/>
        </p:nvCxnSpPr>
        <p:spPr>
          <a:xfrm>
            <a:off x="2158580" y="3488485"/>
            <a:ext cx="727495" cy="55496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5636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Auditor Workflow</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solidFill>
                  <a:schemeClr val="accent5"/>
                </a:solidFill>
              </a:rPr>
              <a:t>Example of Detailed Comments</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xfrm>
            <a:off x="5551715" y="2002972"/>
            <a:ext cx="4683329" cy="626756"/>
          </a:xfrm>
          <a:prstGeom prst="rect">
            <a:avLst/>
          </a:prstGeom>
          <a:solidFill>
            <a:schemeClr val="bg1"/>
          </a:solidFill>
        </p:spPr>
        <p:txBody>
          <a:bodyPr lIns="0" tIns="0" rIns="0" bIns="0" numCol="1" spcCol="457200" anchor="t"/>
          <a:lstStyle/>
          <a:p>
            <a:pPr marL="0" indent="0">
              <a:buNone/>
            </a:pPr>
            <a:endParaRPr lang="en-US" sz="1100" dirty="0">
              <a:latin typeface="Arial" panose="020B0604020202020204" pitchFamily="34" charset="0"/>
              <a:cs typeface="Arial" panose="020B0604020202020204" pitchFamily="34" charset="0"/>
            </a:endParaRPr>
          </a:p>
          <a:p>
            <a:pPr marL="0" indent="0">
              <a:buNone/>
            </a:pPr>
            <a:endParaRPr lang="en-US" dirty="0"/>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pic>
        <p:nvPicPr>
          <p:cNvPr id="4" name="Picture 5" descr="Text&#10;&#10;Description automatically generated">
            <a:extLst>
              <a:ext uri="{FF2B5EF4-FFF2-40B4-BE49-F238E27FC236}">
                <a16:creationId xmlns:a16="http://schemas.microsoft.com/office/drawing/2014/main" id="{0E8EC4DE-5B12-0409-5FBA-41123CD4038E}"/>
              </a:ext>
            </a:extLst>
          </p:cNvPr>
          <p:cNvPicPr>
            <a:picLocks noChangeAspect="1"/>
          </p:cNvPicPr>
          <p:nvPr/>
        </p:nvPicPr>
        <p:blipFill>
          <a:blip r:embed="rId3"/>
          <a:stretch>
            <a:fillRect/>
          </a:stretch>
        </p:blipFill>
        <p:spPr>
          <a:xfrm>
            <a:off x="1497806" y="2215605"/>
            <a:ext cx="7743826" cy="1212354"/>
          </a:xfrm>
          <a:prstGeom prst="rect">
            <a:avLst/>
          </a:prstGeom>
          <a:ln>
            <a:noFill/>
          </a:ln>
          <a:effectLst>
            <a:outerShdw blurRad="292100" dist="139700" dir="2700000" algn="tl" rotWithShape="0">
              <a:srgbClr val="333333">
                <a:alpha val="65000"/>
              </a:srgbClr>
            </a:outerShdw>
          </a:effectLst>
        </p:spPr>
      </p:pic>
      <p:pic>
        <p:nvPicPr>
          <p:cNvPr id="8" name="Picture 8" descr="Graphical user interface, text, application, email&#10;&#10;Description automatically generated">
            <a:extLst>
              <a:ext uri="{FF2B5EF4-FFF2-40B4-BE49-F238E27FC236}">
                <a16:creationId xmlns:a16="http://schemas.microsoft.com/office/drawing/2014/main" id="{335739F1-1DD2-3D1F-BA16-BFAD4674D261}"/>
              </a:ext>
            </a:extLst>
          </p:cNvPr>
          <p:cNvPicPr>
            <a:picLocks noChangeAspect="1"/>
          </p:cNvPicPr>
          <p:nvPr/>
        </p:nvPicPr>
        <p:blipFill>
          <a:blip r:embed="rId4"/>
          <a:stretch>
            <a:fillRect/>
          </a:stretch>
        </p:blipFill>
        <p:spPr>
          <a:xfrm>
            <a:off x="1616870" y="4187352"/>
            <a:ext cx="7898605" cy="107885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18F351C-7397-2E01-B136-7781AFE922F5}"/>
              </a:ext>
            </a:extLst>
          </p:cNvPr>
          <p:cNvSpPr txBox="1"/>
          <p:nvPr/>
        </p:nvSpPr>
        <p:spPr>
          <a:xfrm>
            <a:off x="3869530" y="2887265"/>
            <a:ext cx="863203" cy="178593"/>
          </a:xfrm>
          <a:prstGeom prst="rect">
            <a:avLst/>
          </a:prstGeom>
          <a:solidFill>
            <a:schemeClr val="bg1"/>
          </a:solidFill>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algn="l">
              <a:lnSpc>
                <a:spcPct val="100000"/>
              </a:lnSpc>
              <a:spcBef>
                <a:spcPts val="100"/>
              </a:spcBef>
            </a:pPr>
            <a:endParaRPr lang="en-US" sz="1000" b="1" spc="-5" dirty="0">
              <a:solidFill>
                <a:srgbClr val="FFFFFF"/>
              </a:solidFill>
              <a:latin typeface="Segoe UI"/>
              <a:cs typeface="Segoe UI"/>
            </a:endParaRPr>
          </a:p>
        </p:txBody>
      </p:sp>
      <p:sp>
        <p:nvSpPr>
          <p:cNvPr id="11" name="TextBox 10">
            <a:extLst>
              <a:ext uri="{FF2B5EF4-FFF2-40B4-BE49-F238E27FC236}">
                <a16:creationId xmlns:a16="http://schemas.microsoft.com/office/drawing/2014/main" id="{55314B11-ADBF-1AC2-5291-575F9C5F3432}"/>
              </a:ext>
            </a:extLst>
          </p:cNvPr>
          <p:cNvSpPr txBox="1"/>
          <p:nvPr/>
        </p:nvSpPr>
        <p:spPr>
          <a:xfrm>
            <a:off x="3958828" y="4658320"/>
            <a:ext cx="878085" cy="163710"/>
          </a:xfrm>
          <a:prstGeom prst="rect">
            <a:avLst/>
          </a:prstGeom>
          <a:solidFill>
            <a:schemeClr val="bg1"/>
          </a:solidFill>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algn="l">
              <a:lnSpc>
                <a:spcPct val="100000"/>
              </a:lnSpc>
              <a:spcBef>
                <a:spcPts val="100"/>
              </a:spcBef>
            </a:pPr>
            <a:endParaRPr lang="en-US" sz="1000" b="1" spc="-5" dirty="0">
              <a:solidFill>
                <a:srgbClr val="FFFFFF"/>
              </a:solidFill>
              <a:latin typeface="Segoe UI"/>
              <a:cs typeface="Segoe UI"/>
            </a:endParaRPr>
          </a:p>
        </p:txBody>
      </p:sp>
    </p:spTree>
    <p:extLst>
      <p:ext uri="{BB962C8B-B14F-4D97-AF65-F5344CB8AC3E}">
        <p14:creationId xmlns:p14="http://schemas.microsoft.com/office/powerpoint/2010/main" val="127725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Auditor Workflow</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solidFill>
                  <a:schemeClr val="accent5"/>
                </a:solidFill>
              </a:rPr>
              <a:t>Completing the Encounter</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xfrm>
            <a:off x="1134320" y="1978925"/>
            <a:ext cx="9332376" cy="3680000"/>
          </a:xfrm>
          <a:prstGeom prst="rect">
            <a:avLst/>
          </a:prstGeom>
        </p:spPr>
        <p:txBody>
          <a:bodyPr lIns="0" tIns="0" rIns="0" bIns="0" numCol="1" spcCol="457200" anchor="t"/>
          <a:lstStyle/>
          <a:p>
            <a:r>
              <a:rPr lang="en-US" dirty="0">
                <a:latin typeface="Archivo"/>
              </a:rPr>
              <a:t>If everything looks fine AS IS and there are no recommendations, click </a:t>
            </a:r>
            <a:r>
              <a:rPr lang="en-US" b="1" dirty="0">
                <a:latin typeface="Archivo"/>
              </a:rPr>
              <a:t>[1] No Change</a:t>
            </a:r>
            <a:r>
              <a:rPr lang="en-US" dirty="0">
                <a:latin typeface="Archivo"/>
              </a:rPr>
              <a:t>. This will </a:t>
            </a:r>
            <a:r>
              <a:rPr lang="en-US" u="sng" dirty="0">
                <a:latin typeface="Archivo"/>
              </a:rPr>
              <a:t>release the encounter to billing</a:t>
            </a:r>
            <a:r>
              <a:rPr lang="en-US" dirty="0">
                <a:latin typeface="Archivo"/>
              </a:rPr>
              <a:t>.</a:t>
            </a:r>
          </a:p>
          <a:p>
            <a:pPr marL="0" indent="0">
              <a:buNone/>
            </a:pPr>
            <a:r>
              <a:rPr lang="en-US" dirty="0"/>
              <a:t>OR</a:t>
            </a:r>
          </a:p>
          <a:p>
            <a:r>
              <a:rPr lang="en-US" dirty="0">
                <a:latin typeface="Archivo"/>
              </a:rPr>
              <a:t>If you're making recommendations, click </a:t>
            </a:r>
            <a:r>
              <a:rPr lang="en-US" b="1" dirty="0">
                <a:latin typeface="Archivo"/>
              </a:rPr>
              <a:t>[C]</a:t>
            </a:r>
            <a:r>
              <a:rPr lang="en-US" b="1" dirty="0" err="1">
                <a:latin typeface="Archivo"/>
              </a:rPr>
              <a:t>omplete</a:t>
            </a:r>
            <a:r>
              <a:rPr lang="en-US" dirty="0">
                <a:latin typeface="Archivo"/>
              </a:rPr>
              <a:t>. This moves the encounter to the Coder stage and the encounter will continue to be held from billing.</a:t>
            </a:r>
          </a:p>
          <a:p>
            <a:endParaRPr lang="en-US" dirty="0"/>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pic>
        <p:nvPicPr>
          <p:cNvPr id="9" name="Picture 8">
            <a:extLst>
              <a:ext uri="{FF2B5EF4-FFF2-40B4-BE49-F238E27FC236}">
                <a16:creationId xmlns:a16="http://schemas.microsoft.com/office/drawing/2014/main" id="{DA4FD0CA-8A67-D6E8-56A4-7A3C4307E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354" y="4056185"/>
            <a:ext cx="10773508" cy="398584"/>
          </a:xfrm>
          <a:prstGeom prst="rect">
            <a:avLst/>
          </a:prstGeom>
        </p:spPr>
      </p:pic>
    </p:spTree>
    <p:extLst>
      <p:ext uri="{BB962C8B-B14F-4D97-AF65-F5344CB8AC3E}">
        <p14:creationId xmlns:p14="http://schemas.microsoft.com/office/powerpoint/2010/main" val="73156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81892-7F10-2194-2594-B425C7503EC8}"/>
              </a:ext>
            </a:extLst>
          </p:cNvPr>
          <p:cNvSpPr>
            <a:spLocks noGrp="1"/>
          </p:cNvSpPr>
          <p:nvPr>
            <p:ph type="body" idx="1"/>
          </p:nvPr>
        </p:nvSpPr>
        <p:spPr/>
        <p:txBody>
          <a:bodyPr lIns="0" tIns="0" rIns="0" bIns="0" anchor="t"/>
          <a:lstStyle/>
          <a:p>
            <a:r>
              <a:rPr lang="en-US" dirty="0">
                <a:latin typeface="Archivo" panose="020B0503020202020B04" pitchFamily="34" charset="77"/>
              </a:rPr>
              <a:t>At the end of this training, you should be able to:​</a:t>
            </a:r>
          </a:p>
          <a:p>
            <a:pPr lvl="1"/>
            <a:r>
              <a:rPr lang="en-US" dirty="0">
                <a:latin typeface="Archivo" panose="020B0503020202020B04" pitchFamily="34" charset="77"/>
              </a:rPr>
              <a:t>Define the purpose of eValuator​</a:t>
            </a:r>
          </a:p>
          <a:p>
            <a:pPr lvl="1"/>
            <a:r>
              <a:rPr lang="en-US" dirty="0">
                <a:latin typeface="Archivo" panose="020B0503020202020B04" pitchFamily="34" charset="77"/>
              </a:rPr>
              <a:t>Describe the value of automated pre-bill analysis​</a:t>
            </a:r>
          </a:p>
          <a:p>
            <a:pPr lvl="1"/>
            <a:r>
              <a:rPr lang="en-US" dirty="0">
                <a:latin typeface="Archivo"/>
              </a:rPr>
              <a:t>Recognize the significance of the likelihood of CPT or ICD-10 error</a:t>
            </a:r>
            <a:endParaRPr lang="en-US" dirty="0">
              <a:latin typeface="Archivo" panose="020B0503020202020B04" pitchFamily="34" charset="77"/>
            </a:endParaRPr>
          </a:p>
          <a:p>
            <a:pPr lvl="1"/>
            <a:r>
              <a:rPr lang="en-US" dirty="0">
                <a:latin typeface="Archivo" panose="020B0503020202020B04" pitchFamily="34" charset="77"/>
              </a:rPr>
              <a:t>Explain the Auditing and Coder workflow​</a:t>
            </a:r>
          </a:p>
          <a:p>
            <a:pPr lvl="1"/>
            <a:r>
              <a:rPr lang="en-US" dirty="0">
                <a:latin typeface="Archivo"/>
              </a:rPr>
              <a:t>Audit an encounter in </a:t>
            </a:r>
            <a:r>
              <a:rPr lang="en-US" dirty="0" err="1">
                <a:latin typeface="Archivo"/>
              </a:rPr>
              <a:t>eValuator</a:t>
            </a:r>
            <a:r>
              <a:rPr lang="en-US" dirty="0">
                <a:latin typeface="Archivo"/>
              </a:rPr>
              <a:t>, including​</a:t>
            </a:r>
            <a:endParaRPr lang="en-US" dirty="0">
              <a:solidFill>
                <a:srgbClr val="440099"/>
              </a:solidFill>
              <a:latin typeface="Archivo"/>
            </a:endParaRPr>
          </a:p>
          <a:p>
            <a:pPr lvl="2"/>
            <a:r>
              <a:rPr lang="en-US" dirty="0">
                <a:latin typeface="Archivo"/>
              </a:rPr>
              <a:t>Logging in to </a:t>
            </a:r>
            <a:r>
              <a:rPr lang="en-US" dirty="0" err="1">
                <a:latin typeface="Archivo"/>
              </a:rPr>
              <a:t>eValuator</a:t>
            </a:r>
            <a:r>
              <a:rPr lang="en-US" dirty="0">
                <a:latin typeface="Archivo"/>
              </a:rPr>
              <a:t>​</a:t>
            </a:r>
            <a:endParaRPr lang="en-US" dirty="0"/>
          </a:p>
          <a:p>
            <a:pPr lvl="2"/>
            <a:r>
              <a:rPr lang="en-US" dirty="0">
                <a:latin typeface="Archivo"/>
              </a:rPr>
              <a:t>Reviewing advice and other information</a:t>
            </a:r>
          </a:p>
          <a:p>
            <a:pPr lvl="2"/>
            <a:r>
              <a:rPr lang="en-US" dirty="0">
                <a:latin typeface="Archivo"/>
              </a:rPr>
              <a:t>Entering</a:t>
            </a:r>
            <a:r>
              <a:rPr lang="en-US" dirty="0">
                <a:solidFill>
                  <a:srgbClr val="00B5E1"/>
                </a:solidFill>
                <a:latin typeface="Archivo"/>
              </a:rPr>
              <a:t> comments​</a:t>
            </a:r>
            <a:endParaRPr lang="en-US" dirty="0"/>
          </a:p>
          <a:p>
            <a:pPr lvl="2"/>
            <a:r>
              <a:rPr lang="en-US" dirty="0">
                <a:latin typeface="Archivo" panose="020B0503020202020B04" pitchFamily="34" charset="77"/>
              </a:rPr>
              <a:t>Completing the Auditor stage and Coder Stage</a:t>
            </a:r>
            <a:endParaRPr lang="en-US" dirty="0"/>
          </a:p>
          <a:p>
            <a:pPr lvl="1"/>
            <a:r>
              <a:rPr lang="en-US" dirty="0"/>
              <a:t>Explain the</a:t>
            </a:r>
            <a:r>
              <a:rPr lang="en-US" sz="1400" dirty="0">
                <a:solidFill>
                  <a:schemeClr val="tx1"/>
                </a:solidFill>
              </a:rPr>
              <a:t> </a:t>
            </a:r>
            <a:r>
              <a:rPr lang="en-US" dirty="0"/>
              <a:t>E/M Calculator Workflow. </a:t>
            </a:r>
          </a:p>
          <a:p>
            <a:pPr lvl="2"/>
            <a:r>
              <a:rPr lang="en-US" dirty="0"/>
              <a:t>Describe Medical Decision Making (MDM) and Time data entry in the E/M Calculator.  </a:t>
            </a:r>
          </a:p>
          <a:p>
            <a:endParaRPr lang="en-US" dirty="0">
              <a:latin typeface="Archivo" panose="020B0503020202020B04" pitchFamily="34" charset="77"/>
            </a:endParaRPr>
          </a:p>
        </p:txBody>
      </p:sp>
      <p:sp>
        <p:nvSpPr>
          <p:cNvPr id="3" name="Text Placeholder 2">
            <a:extLst>
              <a:ext uri="{FF2B5EF4-FFF2-40B4-BE49-F238E27FC236}">
                <a16:creationId xmlns:a16="http://schemas.microsoft.com/office/drawing/2014/main" id="{31F61E56-C645-DF2D-8744-FF25BD601A1F}"/>
              </a:ext>
            </a:extLst>
          </p:cNvPr>
          <p:cNvSpPr>
            <a:spLocks noGrp="1"/>
          </p:cNvSpPr>
          <p:nvPr>
            <p:ph type="body" sz="quarter" idx="11"/>
          </p:nvPr>
        </p:nvSpPr>
        <p:spPr/>
        <p:txBody>
          <a:bodyPr/>
          <a:lstStyle/>
          <a:p>
            <a:r>
              <a:rPr lang="en-US" b="1" dirty="0">
                <a:solidFill>
                  <a:schemeClr val="accent1"/>
                </a:solidFill>
              </a:rPr>
              <a:t>Training Overview </a:t>
            </a:r>
          </a:p>
          <a:p>
            <a:r>
              <a:rPr lang="en-US" dirty="0"/>
              <a:t>eValuator™ Overview​</a:t>
            </a:r>
          </a:p>
          <a:p>
            <a:r>
              <a:rPr lang="en-US" dirty="0"/>
              <a:t>Requires Further Review</a:t>
            </a:r>
          </a:p>
          <a:p>
            <a:r>
              <a:rPr lang="en-US" dirty="0"/>
              <a:t>eValuator™ Rules​</a:t>
            </a:r>
          </a:p>
          <a:p>
            <a:r>
              <a:rPr lang="en-US" dirty="0"/>
              <a:t>Automated Pre-bill Analysis Workflow​</a:t>
            </a:r>
          </a:p>
          <a:p>
            <a:r>
              <a:rPr lang="en-US" dirty="0"/>
              <a:t>eValuator Trivia</a:t>
            </a:r>
          </a:p>
          <a:p>
            <a:r>
              <a:rPr lang="en-US" dirty="0"/>
              <a:t>Test Cases in UAT</a:t>
            </a:r>
          </a:p>
          <a:p>
            <a:r>
              <a:rPr lang="en-US" dirty="0"/>
              <a:t>Q&amp;A</a:t>
            </a:r>
          </a:p>
          <a:p>
            <a:endParaRPr lang="en-US" dirty="0"/>
          </a:p>
        </p:txBody>
      </p:sp>
      <p:sp>
        <p:nvSpPr>
          <p:cNvPr id="4" name="Text Placeholder 3">
            <a:extLst>
              <a:ext uri="{FF2B5EF4-FFF2-40B4-BE49-F238E27FC236}">
                <a16:creationId xmlns:a16="http://schemas.microsoft.com/office/drawing/2014/main" id="{F10FCBF1-EC5F-DDDF-0ABE-3B2EB0725B34}"/>
              </a:ext>
            </a:extLst>
          </p:cNvPr>
          <p:cNvSpPr>
            <a:spLocks noGrp="1"/>
          </p:cNvSpPr>
          <p:nvPr>
            <p:ph type="body" idx="12"/>
          </p:nvPr>
        </p:nvSpPr>
        <p:spPr/>
        <p:txBody>
          <a:bodyPr/>
          <a:lstStyle/>
          <a:p>
            <a:r>
              <a:rPr lang="en-US" dirty="0"/>
              <a:t>Training Overview</a:t>
            </a:r>
          </a:p>
        </p:txBody>
      </p:sp>
      <p:sp>
        <p:nvSpPr>
          <p:cNvPr id="5" name="Text Placeholder 4">
            <a:extLst>
              <a:ext uri="{FF2B5EF4-FFF2-40B4-BE49-F238E27FC236}">
                <a16:creationId xmlns:a16="http://schemas.microsoft.com/office/drawing/2014/main" id="{66A18B19-3512-22CA-F8AA-30D6DB4CBF2F}"/>
              </a:ext>
            </a:extLst>
          </p:cNvPr>
          <p:cNvSpPr>
            <a:spLocks noGrp="1"/>
          </p:cNvSpPr>
          <p:nvPr>
            <p:ph type="body" idx="13"/>
          </p:nvPr>
        </p:nvSpPr>
        <p:spPr/>
        <p:txBody>
          <a:bodyPr/>
          <a:lstStyle/>
          <a:p>
            <a:r>
              <a:rPr lang="en-US" dirty="0"/>
              <a:t>Learning Objectives</a:t>
            </a:r>
          </a:p>
        </p:txBody>
      </p:sp>
      <p:sp>
        <p:nvSpPr>
          <p:cNvPr id="6" name="Footer Placeholder 5">
            <a:extLst>
              <a:ext uri="{FF2B5EF4-FFF2-40B4-BE49-F238E27FC236}">
                <a16:creationId xmlns:a16="http://schemas.microsoft.com/office/drawing/2014/main" id="{C82D42E3-9A49-B263-D46C-ADBF6FDE88B9}"/>
              </a:ext>
            </a:extLst>
          </p:cNvPr>
          <p:cNvSpPr>
            <a:spLocks noGrp="1"/>
          </p:cNvSpPr>
          <p:nvPr>
            <p:ph type="ftr" sz="quarter" idx="3"/>
          </p:nvPr>
        </p:nvSpPr>
        <p:spPr/>
        <p:txBody>
          <a:bodyPr/>
          <a:lstStyle/>
          <a:p>
            <a:pPr algn="ctr"/>
            <a:r>
              <a:rPr lang="en-US"/>
              <a:t>© </a:t>
            </a:r>
            <a:fld id="{0962151A-B0F7-F543-9C74-9E6B987703C3}" type="datetimeyyyy">
              <a:rPr lang="en-US" smtClean="0"/>
              <a:pPr algn="ctr"/>
              <a:t>2024</a:t>
            </a:fld>
            <a:r>
              <a:rPr lang="en-US"/>
              <a:t> Streamline Health, Inc. All Rights Reserved. Proprietary &amp; Confidential. </a:t>
            </a:r>
          </a:p>
        </p:txBody>
      </p:sp>
    </p:spTree>
    <p:extLst>
      <p:ext uri="{BB962C8B-B14F-4D97-AF65-F5344CB8AC3E}">
        <p14:creationId xmlns:p14="http://schemas.microsoft.com/office/powerpoint/2010/main" val="84255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Auditor Workflow</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solidFill>
                  <a:schemeClr val="accent5"/>
                </a:solidFill>
              </a:rPr>
              <a:t>Rule Responsibility</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xfrm>
            <a:off x="1134320" y="1799530"/>
            <a:ext cx="4565685" cy="3680000"/>
          </a:xfrm>
          <a:prstGeom prst="rect">
            <a:avLst/>
          </a:prstGeom>
        </p:spPr>
        <p:txBody>
          <a:bodyPr lIns="0" tIns="0" rIns="0" bIns="0" numCol="1" spcCol="457200" anchor="t"/>
          <a:lstStyle/>
          <a:p>
            <a:r>
              <a:rPr lang="en-US" dirty="0"/>
              <a:t>When the Auditor completes an encounter, they will assign the rule responsible for the coding change</a:t>
            </a:r>
          </a:p>
          <a:p>
            <a:pPr lvl="1"/>
            <a:r>
              <a:rPr lang="en-US" dirty="0">
                <a:solidFill>
                  <a:schemeClr val="accent2"/>
                </a:solidFill>
                <a:latin typeface="Archivo"/>
              </a:rPr>
              <a:t>In many cases this will be pre-selected if the code change is directly related to the rule</a:t>
            </a:r>
          </a:p>
          <a:p>
            <a:pPr lvl="1"/>
            <a:r>
              <a:rPr lang="en-US" dirty="0"/>
              <a:t>Some encounters will hit multiple rules and only one rule will apply</a:t>
            </a:r>
          </a:p>
          <a:p>
            <a:r>
              <a:rPr lang="en-US" dirty="0">
                <a:latin typeface="Archivo"/>
              </a:rPr>
              <a:t>Other/Change Unrelated to Rules</a:t>
            </a:r>
          </a:p>
          <a:p>
            <a:pPr lvl="1"/>
            <a:r>
              <a:rPr lang="en-US" dirty="0">
                <a:latin typeface="Archivo"/>
              </a:rPr>
              <a:t>Use this box when change is not related to any rules that fired on encounter</a:t>
            </a:r>
          </a:p>
          <a:p>
            <a:r>
              <a:rPr lang="en-US" u="sng" dirty="0">
                <a:latin typeface="Archivo"/>
              </a:rPr>
              <a:t>Selecting the appropriate rule that is responsible for the coding change or identifying the reason for change not related to a rule will provide insight to Streamline and help create additional rule-based value</a:t>
            </a:r>
          </a:p>
          <a:p>
            <a:pPr marL="0" indent="0">
              <a:buNone/>
            </a:pPr>
            <a:endParaRPr lang="en-US" dirty="0"/>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pic>
        <p:nvPicPr>
          <p:cNvPr id="4" name="Picture 5" descr="Graphical user interface, text, application, email&#10;&#10;Description automatically generated">
            <a:extLst>
              <a:ext uri="{FF2B5EF4-FFF2-40B4-BE49-F238E27FC236}">
                <a16:creationId xmlns:a16="http://schemas.microsoft.com/office/drawing/2014/main" id="{32BA58D6-94EB-C5B9-D048-ED6CD6739903}"/>
              </a:ext>
            </a:extLst>
          </p:cNvPr>
          <p:cNvPicPr>
            <a:picLocks noChangeAspect="1"/>
          </p:cNvPicPr>
          <p:nvPr/>
        </p:nvPicPr>
        <p:blipFill>
          <a:blip r:embed="rId3"/>
          <a:stretch>
            <a:fillRect/>
          </a:stretch>
        </p:blipFill>
        <p:spPr>
          <a:xfrm>
            <a:off x="6141244" y="758867"/>
            <a:ext cx="5064919" cy="5292640"/>
          </a:xfrm>
          <a:prstGeom prst="rect">
            <a:avLst/>
          </a:prstGeom>
        </p:spPr>
      </p:pic>
    </p:spTree>
    <p:extLst>
      <p:ext uri="{BB962C8B-B14F-4D97-AF65-F5344CB8AC3E}">
        <p14:creationId xmlns:p14="http://schemas.microsoft.com/office/powerpoint/2010/main" val="1035816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lIns="0" tIns="0" rIns="0" bIns="0" anchor="t"/>
          <a:lstStyle/>
          <a:p>
            <a:r>
              <a:rPr lang="en-US" dirty="0">
                <a:latin typeface="Archivo Medium"/>
              </a:rPr>
              <a:t>Auditor Workflow</a:t>
            </a:r>
            <a:endParaRPr lang="en-US" dirty="0" err="1"/>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solidFill>
                  <a:schemeClr val="accent5"/>
                </a:solidFill>
              </a:rPr>
              <a:t>Audit Toolbar – What does each button do?</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xfrm>
            <a:off x="961510" y="2358504"/>
            <a:ext cx="10862416" cy="3680000"/>
          </a:xfrm>
          <a:prstGeom prst="rect">
            <a:avLst/>
          </a:prstGeom>
        </p:spPr>
        <p:txBody>
          <a:bodyPr lIns="0" tIns="0" rIns="0" bIns="0" numCol="2" spcCol="457200" anchor="t"/>
          <a:lstStyle/>
          <a:p>
            <a:r>
              <a:rPr lang="en-US" dirty="0"/>
              <a:t>F4 sandbox mode/safe zone – Make temporary changes.</a:t>
            </a:r>
            <a:endParaRPr lang="en-US"/>
          </a:p>
          <a:p>
            <a:r>
              <a:rPr lang="en-US" dirty="0">
                <a:latin typeface="Archivo"/>
              </a:rPr>
              <a:t>eValuator Advice – Provides Rule guidance and how potential changes could impact reimbursement.</a:t>
            </a:r>
            <a:endParaRPr lang="en-US">
              <a:latin typeface="Archivo"/>
            </a:endParaRPr>
          </a:p>
          <a:p>
            <a:r>
              <a:rPr lang="en-US" dirty="0">
                <a:latin typeface="Archivo"/>
              </a:rPr>
              <a:t>Reset – Returns the encounter to the original stage.</a:t>
            </a:r>
          </a:p>
          <a:p>
            <a:r>
              <a:rPr lang="en-US" dirty="0">
                <a:latin typeface="Archivo"/>
              </a:rPr>
              <a:t>*No change – No changes to make, coding is correct. Sends encounter to billing.</a:t>
            </a:r>
          </a:p>
          <a:p>
            <a:r>
              <a:rPr lang="en-US" dirty="0">
                <a:latin typeface="Archivo"/>
              </a:rPr>
              <a:t>CM/RAC issue - Used for tracking RAC focus/targets.</a:t>
            </a:r>
          </a:p>
          <a:p>
            <a:r>
              <a:rPr lang="en-US" dirty="0">
                <a:latin typeface="Archivo"/>
              </a:rPr>
              <a:t>Comments – Shows all comments and allows editing or new comments to be entered (including disposition comments).</a:t>
            </a:r>
          </a:p>
          <a:p>
            <a:r>
              <a:rPr lang="en-US" dirty="0">
                <a:latin typeface="Archivo"/>
              </a:rPr>
              <a:t>Revise Origin - Use if you need to add or change anything to the original coded information; not for audit changes.</a:t>
            </a:r>
          </a:p>
          <a:p>
            <a:r>
              <a:rPr lang="en-US" dirty="0">
                <a:latin typeface="Archivo"/>
              </a:rPr>
              <a:t>Draft – Use this option to save your work if you cannot finish an account. </a:t>
            </a:r>
          </a:p>
          <a:p>
            <a:r>
              <a:rPr lang="en-US" dirty="0">
                <a:latin typeface="Archivo"/>
              </a:rPr>
              <a:t>*Complete - Mark the encounter as complete after revisions.  Sends the encounter to Coder Stage. </a:t>
            </a:r>
            <a:r>
              <a:rPr lang="en-US" u="sng" dirty="0">
                <a:latin typeface="Archivo"/>
              </a:rPr>
              <a:t>Use </a:t>
            </a:r>
            <a:r>
              <a:rPr lang="en-US" b="1" u="sng" dirty="0">
                <a:latin typeface="Archivo"/>
              </a:rPr>
              <a:t>No Change</a:t>
            </a:r>
            <a:r>
              <a:rPr lang="en-US" u="sng" dirty="0">
                <a:latin typeface="Archivo"/>
              </a:rPr>
              <a:t> for accounts that are correctly coded.</a:t>
            </a:r>
            <a:r>
              <a:rPr lang="en-US" dirty="0">
                <a:latin typeface="Archivo"/>
              </a:rPr>
              <a:t> </a:t>
            </a:r>
            <a:endParaRPr lang="en-US"/>
          </a:p>
          <a:p>
            <a:r>
              <a:rPr lang="en-US" dirty="0">
                <a:latin typeface="Archivo"/>
              </a:rPr>
              <a:t>Cancel – Allows you to leave or exit the encounter.</a:t>
            </a:r>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pic>
        <p:nvPicPr>
          <p:cNvPr id="3" name="Content Placeholder 6">
            <a:extLst>
              <a:ext uri="{FF2B5EF4-FFF2-40B4-BE49-F238E27FC236}">
                <a16:creationId xmlns:a16="http://schemas.microsoft.com/office/drawing/2014/main" id="{118EADF8-9179-E995-2AE9-DE56DC7571E7}"/>
              </a:ext>
            </a:extLst>
          </p:cNvPr>
          <p:cNvPicPr>
            <a:picLocks noChangeAspect="1"/>
          </p:cNvPicPr>
          <p:nvPr/>
        </p:nvPicPr>
        <p:blipFill>
          <a:blip r:embed="rId3"/>
          <a:stretch>
            <a:fillRect/>
          </a:stretch>
        </p:blipFill>
        <p:spPr>
          <a:xfrm>
            <a:off x="1199634" y="1746424"/>
            <a:ext cx="10374143" cy="3371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608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ext, table&#10;&#10;Description automatically generated">
            <a:extLst>
              <a:ext uri="{FF2B5EF4-FFF2-40B4-BE49-F238E27FC236}">
                <a16:creationId xmlns:a16="http://schemas.microsoft.com/office/drawing/2014/main" id="{9436CE77-889A-F8D7-CD49-9841BFE74490}"/>
              </a:ext>
            </a:extLst>
          </p:cNvPr>
          <p:cNvPicPr>
            <a:picLocks noChangeAspect="1"/>
          </p:cNvPicPr>
          <p:nvPr/>
        </p:nvPicPr>
        <p:blipFill>
          <a:blip r:embed="rId3"/>
          <a:stretch>
            <a:fillRect/>
          </a:stretch>
        </p:blipFill>
        <p:spPr>
          <a:xfrm>
            <a:off x="6296025" y="2458325"/>
            <a:ext cx="5553072" cy="2715255"/>
          </a:xfrm>
          <a:prstGeom prst="rect">
            <a:avLst/>
          </a:prstGeom>
        </p:spPr>
      </p:pic>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lIns="0" tIns="0" rIns="0" bIns="0" anchor="t"/>
          <a:lstStyle/>
          <a:p>
            <a:r>
              <a:rPr lang="en-US" dirty="0">
                <a:latin typeface="Archivo Medium"/>
              </a:rPr>
              <a:t>Auditor Workflow</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t>eValuator Icons – What does each icon mean?</a:t>
            </a:r>
            <a:endParaRPr lang="en-US" dirty="0">
              <a:solidFill>
                <a:schemeClr val="accent5"/>
              </a:solidFill>
            </a:endParaRPr>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pic>
        <p:nvPicPr>
          <p:cNvPr id="11" name="Picture 11" descr="Table&#10;&#10;Description automatically generated">
            <a:extLst>
              <a:ext uri="{FF2B5EF4-FFF2-40B4-BE49-F238E27FC236}">
                <a16:creationId xmlns:a16="http://schemas.microsoft.com/office/drawing/2014/main" id="{8FB0F008-EF95-B8B2-A455-0D4120CF2E0D}"/>
              </a:ext>
            </a:extLst>
          </p:cNvPr>
          <p:cNvPicPr>
            <a:picLocks noChangeAspect="1"/>
          </p:cNvPicPr>
          <p:nvPr/>
        </p:nvPicPr>
        <p:blipFill>
          <a:blip r:embed="rId4"/>
          <a:stretch>
            <a:fillRect/>
          </a:stretch>
        </p:blipFill>
        <p:spPr>
          <a:xfrm>
            <a:off x="842963" y="2202795"/>
            <a:ext cx="5457824" cy="3119160"/>
          </a:xfrm>
          <a:prstGeom prst="rect">
            <a:avLst/>
          </a:prstGeom>
        </p:spPr>
      </p:pic>
    </p:spTree>
    <p:extLst>
      <p:ext uri="{BB962C8B-B14F-4D97-AF65-F5344CB8AC3E}">
        <p14:creationId xmlns:p14="http://schemas.microsoft.com/office/powerpoint/2010/main" val="529633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D796FB-A21B-F259-0CBA-0CAD0A9EB164}"/>
              </a:ext>
            </a:extLst>
          </p:cNvPr>
          <p:cNvSpPr>
            <a:spLocks noGrp="1"/>
          </p:cNvSpPr>
          <p:nvPr>
            <p:ph type="ftr" sz="quarter" idx="3"/>
          </p:nvPr>
        </p:nvSpPr>
        <p:spPr>
          <a:xfrm>
            <a:off x="4364874" y="6422147"/>
            <a:ext cx="3462251" cy="130233"/>
          </a:xfrm>
        </p:spPr>
        <p:txBody>
          <a:bodyPr/>
          <a:lstStyle/>
          <a:p>
            <a:pPr marL="12700">
              <a:spcBef>
                <a:spcPts val="155"/>
              </a:spcBef>
            </a:pPr>
            <a:r>
              <a:rPr lang="en-US"/>
              <a:t>© 2022 Streamline Health, Inc. All Rights Reserved. Proprietary &amp; Confidential. </a:t>
            </a:r>
            <a:endParaRPr lang="en-US" spc="30"/>
          </a:p>
        </p:txBody>
      </p:sp>
      <p:sp>
        <p:nvSpPr>
          <p:cNvPr id="3" name="Text Placeholder 2">
            <a:extLst>
              <a:ext uri="{FF2B5EF4-FFF2-40B4-BE49-F238E27FC236}">
                <a16:creationId xmlns:a16="http://schemas.microsoft.com/office/drawing/2014/main" id="{323EECB7-6F09-B496-93C4-5744D874A449}"/>
              </a:ext>
            </a:extLst>
          </p:cNvPr>
          <p:cNvSpPr>
            <a:spLocks noGrp="1"/>
          </p:cNvSpPr>
          <p:nvPr>
            <p:ph type="body" idx="12"/>
          </p:nvPr>
        </p:nvSpPr>
        <p:spPr/>
        <p:txBody>
          <a:bodyPr/>
          <a:lstStyle/>
          <a:p>
            <a:r>
              <a:rPr lang="en-US" dirty="0">
                <a:latin typeface="Archivo Medium"/>
              </a:rPr>
              <a:t>The Coder Workflow</a:t>
            </a:r>
          </a:p>
        </p:txBody>
      </p:sp>
    </p:spTree>
    <p:extLst>
      <p:ext uri="{BB962C8B-B14F-4D97-AF65-F5344CB8AC3E}">
        <p14:creationId xmlns:p14="http://schemas.microsoft.com/office/powerpoint/2010/main" val="3916449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C8DAD2-FBA3-FE45-B776-773EEF444AD3}"/>
              </a:ext>
            </a:extLst>
          </p:cNvPr>
          <p:cNvPicPr>
            <a:picLocks noChangeAspect="1"/>
          </p:cNvPicPr>
          <p:nvPr/>
        </p:nvPicPr>
        <p:blipFill rotWithShape="1">
          <a:blip r:embed="rId3"/>
          <a:srcRect t="15136"/>
          <a:stretch/>
        </p:blipFill>
        <p:spPr>
          <a:xfrm>
            <a:off x="1896936" y="4191346"/>
            <a:ext cx="8694248" cy="1912569"/>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Coder Workflow</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solidFill>
                  <a:schemeClr val="accent5"/>
                </a:solidFill>
              </a:rPr>
              <a:t>Home Screen</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xfrm>
            <a:off x="1134320" y="1710369"/>
            <a:ext cx="10845477" cy="3680000"/>
          </a:xfrm>
          <a:prstGeom prst="rect">
            <a:avLst/>
          </a:prstGeom>
        </p:spPr>
        <p:txBody>
          <a:bodyPr lIns="0" rIns="0" numCol="1" spcCol="457200"/>
          <a:lstStyle/>
          <a:p>
            <a:r>
              <a:rPr lang="en-US" dirty="0"/>
              <a:t>You can access your home screen through the links received in your emails (which take you directly to your encounter)</a:t>
            </a:r>
          </a:p>
          <a:p>
            <a:endParaRPr lang="en-US" dirty="0"/>
          </a:p>
          <a:p>
            <a:endParaRPr lang="en-US" dirty="0"/>
          </a:p>
          <a:p>
            <a:endParaRPr lang="en-US" dirty="0"/>
          </a:p>
          <a:p>
            <a:endParaRPr lang="en-US" dirty="0"/>
          </a:p>
          <a:p>
            <a:r>
              <a:rPr lang="en-US" dirty="0"/>
              <a:t>Or by simply logging in and being presented with the following screen:</a:t>
            </a:r>
          </a:p>
          <a:p>
            <a:endParaRPr lang="en-US" dirty="0"/>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pic>
        <p:nvPicPr>
          <p:cNvPr id="3" name="Picture 2">
            <a:extLst>
              <a:ext uri="{FF2B5EF4-FFF2-40B4-BE49-F238E27FC236}">
                <a16:creationId xmlns:a16="http://schemas.microsoft.com/office/drawing/2014/main" id="{1B2530F9-C6A6-A272-C247-E11F43791DB3}"/>
              </a:ext>
            </a:extLst>
          </p:cNvPr>
          <p:cNvPicPr>
            <a:picLocks noChangeAspect="1"/>
          </p:cNvPicPr>
          <p:nvPr/>
        </p:nvPicPr>
        <p:blipFill>
          <a:blip r:embed="rId4"/>
          <a:stretch>
            <a:fillRect/>
          </a:stretch>
        </p:blipFill>
        <p:spPr>
          <a:xfrm>
            <a:off x="3460304" y="2084441"/>
            <a:ext cx="5811018" cy="15759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3418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Text, table, email&#10;&#10;Description automatically generated">
            <a:extLst>
              <a:ext uri="{FF2B5EF4-FFF2-40B4-BE49-F238E27FC236}">
                <a16:creationId xmlns:a16="http://schemas.microsoft.com/office/drawing/2014/main" id="{102EAE93-7241-9639-E3A1-D2C416E10371}"/>
              </a:ext>
            </a:extLst>
          </p:cNvPr>
          <p:cNvPicPr>
            <a:picLocks noChangeAspect="1"/>
          </p:cNvPicPr>
          <p:nvPr/>
        </p:nvPicPr>
        <p:blipFill>
          <a:blip r:embed="rId3"/>
          <a:stretch>
            <a:fillRect/>
          </a:stretch>
        </p:blipFill>
        <p:spPr>
          <a:xfrm>
            <a:off x="914401" y="2419140"/>
            <a:ext cx="9184480" cy="3067464"/>
          </a:xfrm>
          <a:prstGeom prst="rect">
            <a:avLst/>
          </a:prstGeom>
        </p:spPr>
      </p:pic>
      <p:cxnSp>
        <p:nvCxnSpPr>
          <p:cNvPr id="9" name="Straight Connector 8">
            <a:extLst>
              <a:ext uri="{FF2B5EF4-FFF2-40B4-BE49-F238E27FC236}">
                <a16:creationId xmlns:a16="http://schemas.microsoft.com/office/drawing/2014/main" id="{38EB6C3C-2DC6-1A89-EE18-C4032AE7191E}"/>
              </a:ext>
            </a:extLst>
          </p:cNvPr>
          <p:cNvCxnSpPr>
            <a:cxnSpLocks/>
          </p:cNvCxnSpPr>
          <p:nvPr/>
        </p:nvCxnSpPr>
        <p:spPr>
          <a:xfrm>
            <a:off x="9190783" y="3958827"/>
            <a:ext cx="1171596" cy="492749"/>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Coder Workflow</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t>Responding to an Encounter</a:t>
            </a:r>
            <a:endParaRPr lang="en-US" dirty="0">
              <a:solidFill>
                <a:schemeClr val="accent5"/>
              </a:solidFill>
            </a:endParaRP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prstGeom prst="rect">
            <a:avLst/>
          </a:prstGeom>
        </p:spPr>
        <p:txBody>
          <a:bodyPr lIns="0" rIns="0" numCol="1" spcCol="457200"/>
          <a:lstStyle/>
          <a:p>
            <a:r>
              <a:rPr lang="en-US" dirty="0"/>
              <a:t>The encounter opens and shows any changes that have been made by the Auditor</a:t>
            </a:r>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sp>
        <p:nvSpPr>
          <p:cNvPr id="16" name="Callout: Line 15">
            <a:extLst>
              <a:ext uri="{FF2B5EF4-FFF2-40B4-BE49-F238E27FC236}">
                <a16:creationId xmlns:a16="http://schemas.microsoft.com/office/drawing/2014/main" id="{3E66B35F-9D67-3112-EC12-A1186245D07A}"/>
              </a:ext>
            </a:extLst>
          </p:cNvPr>
          <p:cNvSpPr/>
          <p:nvPr/>
        </p:nvSpPr>
        <p:spPr>
          <a:xfrm>
            <a:off x="10495304" y="1917179"/>
            <a:ext cx="1502269" cy="1101012"/>
          </a:xfrm>
          <a:prstGeom prst="borderCallout1">
            <a:avLst>
              <a:gd name="adj1" fmla="val 57585"/>
              <a:gd name="adj2" fmla="val 371"/>
              <a:gd name="adj3" fmla="val 153709"/>
              <a:gd name="adj4" fmla="val -75884"/>
            </a:avLst>
          </a:prstGeom>
          <a:solidFill>
            <a:schemeClr val="tx2"/>
          </a:solidFill>
          <a:ln w="28575"/>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200" dirty="0">
                <a:cs typeface="Segoe UI"/>
              </a:rPr>
              <a:t>Yellow notes bubble indicates an auditor comment specific to that line item</a:t>
            </a:r>
          </a:p>
        </p:txBody>
      </p:sp>
      <p:pic>
        <p:nvPicPr>
          <p:cNvPr id="1026" name="Picture 2">
            <a:extLst>
              <a:ext uri="{FF2B5EF4-FFF2-40B4-BE49-F238E27FC236}">
                <a16:creationId xmlns:a16="http://schemas.microsoft.com/office/drawing/2014/main" id="{D7B8372D-26F9-EF98-77B7-8E036C3D2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5244" y="4987412"/>
            <a:ext cx="4323637" cy="1357757"/>
          </a:xfrm>
          <a:prstGeom prst="rect">
            <a:avLst/>
          </a:prstGeom>
          <a:noFill/>
          <a:extLst>
            <a:ext uri="{909E8E84-426E-40DD-AFC4-6F175D3DCCD1}">
              <a14:hiddenFill xmlns:a14="http://schemas.microsoft.com/office/drawing/2010/main">
                <a:solidFill>
                  <a:srgbClr val="FFFFFF"/>
                </a:solidFill>
              </a14:hiddenFill>
            </a:ext>
          </a:extLst>
        </p:spPr>
      </p:pic>
      <p:sp>
        <p:nvSpPr>
          <p:cNvPr id="8" name="Callout: Line 7">
            <a:extLst>
              <a:ext uri="{FF2B5EF4-FFF2-40B4-BE49-F238E27FC236}">
                <a16:creationId xmlns:a16="http://schemas.microsoft.com/office/drawing/2014/main" id="{EE67736F-E390-E167-707C-E5C6FBF42B18}"/>
              </a:ext>
            </a:extLst>
          </p:cNvPr>
          <p:cNvSpPr/>
          <p:nvPr/>
        </p:nvSpPr>
        <p:spPr>
          <a:xfrm>
            <a:off x="10161929" y="4274617"/>
            <a:ext cx="1502269" cy="1101012"/>
          </a:xfrm>
          <a:prstGeom prst="borderCallout1">
            <a:avLst>
              <a:gd name="adj1" fmla="val 57585"/>
              <a:gd name="adj2" fmla="val 371"/>
              <a:gd name="adj3" fmla="val 114812"/>
              <a:gd name="adj4" fmla="val -99769"/>
            </a:avLst>
          </a:prstGeom>
          <a:solidFill>
            <a:schemeClr val="tx2"/>
          </a:solidFill>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If you disagree with a recommendation, click the Green Box of the code change and turn it Red</a:t>
            </a:r>
          </a:p>
        </p:txBody>
      </p:sp>
    </p:spTree>
    <p:extLst>
      <p:ext uri="{BB962C8B-B14F-4D97-AF65-F5344CB8AC3E}">
        <p14:creationId xmlns:p14="http://schemas.microsoft.com/office/powerpoint/2010/main" val="124794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Coder Workflow</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solidFill>
                  <a:schemeClr val="accent5"/>
                </a:solidFill>
              </a:rPr>
              <a:t>The Coder’s Decision</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prstGeom prst="rect">
            <a:avLst/>
          </a:prstGeom>
        </p:spPr>
        <p:txBody>
          <a:bodyPr lIns="0" tIns="0" rIns="0" bIns="0" numCol="1" spcCol="457200" anchor="t"/>
          <a:lstStyle/>
          <a:p>
            <a:r>
              <a:rPr lang="en-US" dirty="0">
                <a:latin typeface="Archivo"/>
              </a:rPr>
              <a:t>When you disagree and turn the box red, you will see the following toolbar:</a:t>
            </a:r>
            <a:endParaRPr lang="en-US" dirty="0"/>
          </a:p>
          <a:p>
            <a:pPr marL="0" indent="0">
              <a:buNone/>
            </a:pPr>
            <a:endParaRPr lang="en-US" dirty="0"/>
          </a:p>
          <a:p>
            <a:pPr marL="0" indent="0">
              <a:buNone/>
            </a:pPr>
            <a:endParaRPr lang="en-US" dirty="0">
              <a:latin typeface="Archivo"/>
            </a:endParaRPr>
          </a:p>
          <a:p>
            <a:pPr marL="0" indent="0">
              <a:buNone/>
            </a:pPr>
            <a:endParaRPr lang="en-US" dirty="0">
              <a:latin typeface="Archivo"/>
            </a:endParaRPr>
          </a:p>
          <a:p>
            <a:pPr marL="0" indent="0">
              <a:buNone/>
            </a:pPr>
            <a:endParaRPr lang="en-US" dirty="0">
              <a:latin typeface="Archivo"/>
            </a:endParaRPr>
          </a:p>
          <a:p>
            <a:pPr marL="0" indent="0">
              <a:buNone/>
            </a:pPr>
            <a:endParaRPr lang="en-US" dirty="0">
              <a:latin typeface="Archivo"/>
            </a:endParaRPr>
          </a:p>
          <a:p>
            <a:r>
              <a:rPr lang="en-US" dirty="0">
                <a:latin typeface="Archivo"/>
              </a:rPr>
              <a:t>If you agree with the audit (leaving the green box as is), you will see the following tool bar:</a:t>
            </a:r>
          </a:p>
          <a:p>
            <a:endParaRPr lang="en-US" dirty="0"/>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pic>
        <p:nvPicPr>
          <p:cNvPr id="4" name="Picture 3">
            <a:extLst>
              <a:ext uri="{FF2B5EF4-FFF2-40B4-BE49-F238E27FC236}">
                <a16:creationId xmlns:a16="http://schemas.microsoft.com/office/drawing/2014/main" id="{DF7CFB3A-6ABF-AC0C-735C-555E0E9CBAB0}"/>
              </a:ext>
            </a:extLst>
          </p:cNvPr>
          <p:cNvPicPr>
            <a:picLocks noChangeAspect="1"/>
          </p:cNvPicPr>
          <p:nvPr/>
        </p:nvPicPr>
        <p:blipFill>
          <a:blip r:embed="rId3"/>
          <a:stretch>
            <a:fillRect/>
          </a:stretch>
        </p:blipFill>
        <p:spPr>
          <a:xfrm>
            <a:off x="5051966" y="2857080"/>
            <a:ext cx="5635149" cy="32386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271A958-A3CC-0390-424B-B87FFA0CC890}"/>
              </a:ext>
            </a:extLst>
          </p:cNvPr>
          <p:cNvPicPr>
            <a:picLocks noChangeAspect="1"/>
          </p:cNvPicPr>
          <p:nvPr/>
        </p:nvPicPr>
        <p:blipFill>
          <a:blip r:embed="rId4"/>
          <a:stretch>
            <a:fillRect/>
          </a:stretch>
        </p:blipFill>
        <p:spPr>
          <a:xfrm>
            <a:off x="5051967" y="4960669"/>
            <a:ext cx="5635149" cy="325356"/>
          </a:xfrm>
          <a:prstGeom prst="rect">
            <a:avLst/>
          </a:prstGeom>
          <a:ln>
            <a:noFill/>
          </a:ln>
          <a:effectLst>
            <a:outerShdw blurRad="292100" dist="139700" dir="2700000" algn="tl" rotWithShape="0">
              <a:srgbClr val="333333">
                <a:alpha val="65000"/>
              </a:srgbClr>
            </a:outerShdw>
          </a:effectLst>
        </p:spPr>
      </p:pic>
      <p:pic>
        <p:nvPicPr>
          <p:cNvPr id="8" name="Picture 8">
            <a:extLst>
              <a:ext uri="{FF2B5EF4-FFF2-40B4-BE49-F238E27FC236}">
                <a16:creationId xmlns:a16="http://schemas.microsoft.com/office/drawing/2014/main" id="{887301DC-4CCE-25F9-2CA0-6EFFD0A4E949}"/>
              </a:ext>
            </a:extLst>
          </p:cNvPr>
          <p:cNvPicPr>
            <a:picLocks noChangeAspect="1"/>
          </p:cNvPicPr>
          <p:nvPr/>
        </p:nvPicPr>
        <p:blipFill>
          <a:blip r:embed="rId5"/>
          <a:stretch>
            <a:fillRect/>
          </a:stretch>
        </p:blipFill>
        <p:spPr>
          <a:xfrm>
            <a:off x="1760775" y="4725466"/>
            <a:ext cx="2290122" cy="796261"/>
          </a:xfrm>
          <a:prstGeom prst="rect">
            <a:avLst/>
          </a:prstGeom>
        </p:spPr>
      </p:pic>
      <p:pic>
        <p:nvPicPr>
          <p:cNvPr id="11" name="Picture 11">
            <a:extLst>
              <a:ext uri="{FF2B5EF4-FFF2-40B4-BE49-F238E27FC236}">
                <a16:creationId xmlns:a16="http://schemas.microsoft.com/office/drawing/2014/main" id="{E3836969-C7A0-C466-09DC-C8BCD7D10B2D}"/>
              </a:ext>
            </a:extLst>
          </p:cNvPr>
          <p:cNvPicPr>
            <a:picLocks noChangeAspect="1"/>
          </p:cNvPicPr>
          <p:nvPr/>
        </p:nvPicPr>
        <p:blipFill>
          <a:blip r:embed="rId6"/>
          <a:stretch>
            <a:fillRect/>
          </a:stretch>
        </p:blipFill>
        <p:spPr>
          <a:xfrm>
            <a:off x="2043539" y="2784642"/>
            <a:ext cx="2099907" cy="651822"/>
          </a:xfrm>
          <a:prstGeom prst="rect">
            <a:avLst/>
          </a:prstGeom>
        </p:spPr>
      </p:pic>
    </p:spTree>
    <p:extLst>
      <p:ext uri="{BB962C8B-B14F-4D97-AF65-F5344CB8AC3E}">
        <p14:creationId xmlns:p14="http://schemas.microsoft.com/office/powerpoint/2010/main" val="654952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36EC70-4064-AE10-A414-AB442FF4F6C3}"/>
              </a:ext>
            </a:extLst>
          </p:cNvPr>
          <p:cNvPicPr>
            <a:picLocks noChangeAspect="1"/>
          </p:cNvPicPr>
          <p:nvPr/>
        </p:nvPicPr>
        <p:blipFill>
          <a:blip r:embed="rId3"/>
          <a:stretch>
            <a:fillRect/>
          </a:stretch>
        </p:blipFill>
        <p:spPr>
          <a:xfrm>
            <a:off x="659757" y="1443178"/>
            <a:ext cx="10744338" cy="4840855"/>
          </a:xfrm>
          <a:prstGeom prst="rect">
            <a:avLst/>
          </a:prstGeom>
        </p:spPr>
      </p:pic>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Coder Workflow</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solidFill>
                  <a:schemeClr val="accent5"/>
                </a:solidFill>
              </a:rPr>
              <a:t>eValuator Pre-Bill Coding Analysis Flow</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xfrm>
            <a:off x="787906" y="4976657"/>
            <a:ext cx="3002251" cy="1450075"/>
          </a:xfrm>
          <a:prstGeom prst="rect">
            <a:avLst/>
          </a:prstGeom>
        </p:spPr>
        <p:txBody>
          <a:bodyPr lIns="0" rIns="0" numCol="1" spcCol="457200"/>
          <a:lstStyle/>
          <a:p>
            <a:r>
              <a:rPr lang="en-US" dirty="0"/>
              <a:t>If you, a coder, Accept an Audit you must update the code in your coding system because eValuator lives between Coding and Billing</a:t>
            </a:r>
          </a:p>
          <a:p>
            <a:endParaRPr lang="en-US" dirty="0"/>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spTree>
    <p:extLst>
      <p:ext uri="{BB962C8B-B14F-4D97-AF65-F5344CB8AC3E}">
        <p14:creationId xmlns:p14="http://schemas.microsoft.com/office/powerpoint/2010/main" val="3245515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D796FB-A21B-F259-0CBA-0CAD0A9EB164}"/>
              </a:ext>
            </a:extLst>
          </p:cNvPr>
          <p:cNvSpPr>
            <a:spLocks noGrp="1"/>
          </p:cNvSpPr>
          <p:nvPr>
            <p:ph type="ftr" sz="quarter" idx="3"/>
          </p:nvPr>
        </p:nvSpPr>
        <p:spPr>
          <a:xfrm>
            <a:off x="4364874" y="6422147"/>
            <a:ext cx="3462251" cy="130233"/>
          </a:xfrm>
        </p:spPr>
        <p:txBody>
          <a:bodyPr/>
          <a:lstStyle/>
          <a:p>
            <a:pPr marL="12700">
              <a:spcBef>
                <a:spcPts val="155"/>
              </a:spcBef>
            </a:pPr>
            <a:r>
              <a:rPr lang="en-US"/>
              <a:t>© 2022 Streamline Health, Inc. All Rights Reserved. Proprietary &amp; Confidential. </a:t>
            </a:r>
            <a:endParaRPr lang="en-US" spc="30"/>
          </a:p>
        </p:txBody>
      </p:sp>
      <p:sp>
        <p:nvSpPr>
          <p:cNvPr id="3" name="Text Placeholder 2">
            <a:extLst>
              <a:ext uri="{FF2B5EF4-FFF2-40B4-BE49-F238E27FC236}">
                <a16:creationId xmlns:a16="http://schemas.microsoft.com/office/drawing/2014/main" id="{323EECB7-6F09-B496-93C4-5744D874A449}"/>
              </a:ext>
            </a:extLst>
          </p:cNvPr>
          <p:cNvSpPr>
            <a:spLocks noGrp="1"/>
          </p:cNvSpPr>
          <p:nvPr>
            <p:ph type="body" idx="12"/>
          </p:nvPr>
        </p:nvSpPr>
        <p:spPr/>
        <p:txBody>
          <a:bodyPr/>
          <a:lstStyle/>
          <a:p>
            <a:r>
              <a:rPr lang="en-US" dirty="0"/>
              <a:t>E/M Calculator</a:t>
            </a:r>
          </a:p>
        </p:txBody>
      </p:sp>
    </p:spTree>
    <p:extLst>
      <p:ext uri="{BB962C8B-B14F-4D97-AF65-F5344CB8AC3E}">
        <p14:creationId xmlns:p14="http://schemas.microsoft.com/office/powerpoint/2010/main" val="2749355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676BA73C-E9DD-54EA-C313-75E53058F746}"/>
              </a:ext>
            </a:extLst>
          </p:cNvPr>
          <p:cNvPicPr>
            <a:picLocks noChangeAspect="1"/>
          </p:cNvPicPr>
          <p:nvPr/>
        </p:nvPicPr>
        <p:blipFill>
          <a:blip r:embed="rId3"/>
          <a:stretch>
            <a:fillRect/>
          </a:stretch>
        </p:blipFill>
        <p:spPr>
          <a:xfrm>
            <a:off x="5329238" y="5181600"/>
            <a:ext cx="3509961" cy="673894"/>
          </a:xfrm>
          <a:prstGeom prst="rect">
            <a:avLst/>
          </a:prstGeom>
          <a:ln>
            <a:noFill/>
          </a:ln>
          <a:effectLst>
            <a:outerShdw blurRad="292100" dist="139700" dir="2700000" algn="tl" rotWithShape="0">
              <a:srgbClr val="333333">
                <a:alpha val="65000"/>
              </a:srgbClr>
            </a:outerShdw>
          </a:effectLst>
        </p:spPr>
      </p:pic>
      <p:pic>
        <p:nvPicPr>
          <p:cNvPr id="6" name="Picture 6" descr="Graphical user interface, text&#10;&#10;Description automatically generated">
            <a:extLst>
              <a:ext uri="{FF2B5EF4-FFF2-40B4-BE49-F238E27FC236}">
                <a16:creationId xmlns:a16="http://schemas.microsoft.com/office/drawing/2014/main" id="{0E389DD3-94CE-DB1E-12F4-3119724A4A71}"/>
              </a:ext>
            </a:extLst>
          </p:cNvPr>
          <p:cNvPicPr>
            <a:picLocks noChangeAspect="1"/>
          </p:cNvPicPr>
          <p:nvPr/>
        </p:nvPicPr>
        <p:blipFill>
          <a:blip r:embed="rId4"/>
          <a:stretch>
            <a:fillRect/>
          </a:stretch>
        </p:blipFill>
        <p:spPr>
          <a:xfrm>
            <a:off x="1188244" y="2877745"/>
            <a:ext cx="10529886" cy="1793072"/>
          </a:xfrm>
          <a:prstGeom prst="rect">
            <a:avLst/>
          </a:prstGeom>
          <a:ln>
            <a:noFill/>
          </a:ln>
          <a:effectLst>
            <a:outerShdw blurRad="292100" dist="139700" dir="2700000" algn="tl" rotWithShape="0">
              <a:srgbClr val="333333">
                <a:alpha val="65000"/>
              </a:srgbClr>
            </a:outerShdw>
          </a:effectLst>
        </p:spPr>
      </p:pic>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E/M Calculator</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xfrm>
            <a:off x="1134320" y="1871769"/>
            <a:ext cx="10219480" cy="3680000"/>
          </a:xfrm>
          <a:prstGeom prst="rect">
            <a:avLst/>
          </a:prstGeom>
        </p:spPr>
        <p:txBody>
          <a:bodyPr lIns="0" rIns="0" numCol="1" spcCol="457200"/>
          <a:lstStyle/>
          <a:p>
            <a:r>
              <a:rPr lang="en-US" dirty="0"/>
              <a:t>eValuator has an E/M calculator built in to assist with auditing E/M services</a:t>
            </a:r>
          </a:p>
          <a:p>
            <a:pPr lvl="1"/>
            <a:r>
              <a:rPr lang="en-US" dirty="0"/>
              <a:t>To launch the E/M calculator, click on the icon     to the right of the E/M code</a:t>
            </a:r>
          </a:p>
          <a:p>
            <a:pPr lvl="2"/>
            <a:r>
              <a:rPr lang="en-US" dirty="0"/>
              <a:t>The E/M calculator icon only displays on E/M procedures within the Audit Details page</a:t>
            </a:r>
          </a:p>
          <a:p>
            <a:endParaRPr lang="en-US" dirty="0"/>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sp>
        <p:nvSpPr>
          <p:cNvPr id="8" name="Rectangle 7">
            <a:extLst>
              <a:ext uri="{FF2B5EF4-FFF2-40B4-BE49-F238E27FC236}">
                <a16:creationId xmlns:a16="http://schemas.microsoft.com/office/drawing/2014/main" id="{E7186B50-830C-7999-B985-E239F2B1243C}"/>
              </a:ext>
            </a:extLst>
          </p:cNvPr>
          <p:cNvSpPr/>
          <p:nvPr/>
        </p:nvSpPr>
        <p:spPr>
          <a:xfrm>
            <a:off x="5388430" y="5231236"/>
            <a:ext cx="457538" cy="5625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1BAB7A8E-22A0-DDB3-E3F0-EF34AE544C6B}"/>
              </a:ext>
            </a:extLst>
          </p:cNvPr>
          <p:cNvCxnSpPr>
            <a:cxnSpLocks/>
          </p:cNvCxnSpPr>
          <p:nvPr/>
        </p:nvCxnSpPr>
        <p:spPr>
          <a:xfrm flipV="1">
            <a:off x="5870450" y="3562691"/>
            <a:ext cx="4263495" cy="17637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4" name="Picture 13">
            <a:extLst>
              <a:ext uri="{FF2B5EF4-FFF2-40B4-BE49-F238E27FC236}">
                <a16:creationId xmlns:a16="http://schemas.microsoft.com/office/drawing/2014/main" id="{43455E76-F9F4-A1FD-A98A-D7EF47151FB2}"/>
              </a:ext>
            </a:extLst>
          </p:cNvPr>
          <p:cNvPicPr>
            <a:picLocks noChangeAspect="1"/>
          </p:cNvPicPr>
          <p:nvPr/>
        </p:nvPicPr>
        <p:blipFill>
          <a:blip r:embed="rId5"/>
          <a:stretch>
            <a:fillRect/>
          </a:stretch>
        </p:blipFill>
        <p:spPr>
          <a:xfrm>
            <a:off x="5960093" y="2184919"/>
            <a:ext cx="283967" cy="353381"/>
          </a:xfrm>
          <a:prstGeom prst="rect">
            <a:avLst/>
          </a:prstGeom>
        </p:spPr>
      </p:pic>
    </p:spTree>
    <p:extLst>
      <p:ext uri="{BB962C8B-B14F-4D97-AF65-F5344CB8AC3E}">
        <p14:creationId xmlns:p14="http://schemas.microsoft.com/office/powerpoint/2010/main" val="34832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B99483-97E0-9DC0-74BE-BDB1C7DF54C6}"/>
              </a:ext>
            </a:extLst>
          </p:cNvPr>
          <p:cNvSpPr>
            <a:spLocks noGrp="1"/>
          </p:cNvSpPr>
          <p:nvPr>
            <p:ph type="ftr" sz="quarter" idx="3"/>
          </p:nvPr>
        </p:nvSpPr>
        <p:spPr>
          <a:xfrm>
            <a:off x="494361" y="6487263"/>
            <a:ext cx="3462251" cy="130233"/>
          </a:xfrm>
        </p:spPr>
        <p:txBody>
          <a:bodyPr/>
          <a:lstStyle/>
          <a:p>
            <a:pPr marL="12700">
              <a:spcBef>
                <a:spcPts val="155"/>
              </a:spcBef>
            </a:pPr>
            <a:r>
              <a:rPr lang="en-US"/>
              <a:t>© </a:t>
            </a:r>
            <a:fld id="{A202940A-E3A0-0944-9FEB-837A67476A76}" type="datetimeyyyy">
              <a:rPr lang="en-US" smtClean="0"/>
              <a:t>2024</a:t>
            </a:fld>
            <a:r>
              <a:rPr lang="en-US"/>
              <a:t> Streamline Health, Inc. All Rights Reserved. Proprietary &amp; Confidential. </a:t>
            </a:r>
            <a:endParaRPr lang="en-US" spc="30"/>
          </a:p>
        </p:txBody>
      </p:sp>
      <p:sp>
        <p:nvSpPr>
          <p:cNvPr id="3" name="Text Placeholder 2">
            <a:extLst>
              <a:ext uri="{FF2B5EF4-FFF2-40B4-BE49-F238E27FC236}">
                <a16:creationId xmlns:a16="http://schemas.microsoft.com/office/drawing/2014/main" id="{50DB5A38-EC85-26C9-5E8C-07D430A50736}"/>
              </a:ext>
            </a:extLst>
          </p:cNvPr>
          <p:cNvSpPr>
            <a:spLocks noGrp="1"/>
          </p:cNvSpPr>
          <p:nvPr>
            <p:ph type="body" idx="1"/>
          </p:nvPr>
        </p:nvSpPr>
        <p:spPr/>
        <p:txBody>
          <a:bodyPr lIns="0" tIns="0" rIns="0" bIns="0" anchor="t"/>
          <a:lstStyle/>
          <a:p>
            <a:r>
              <a:rPr lang="en-US" sz="1100">
                <a:latin typeface="Archivo"/>
              </a:rPr>
              <a:t>Robust rulesets developed from decades of auditing insight thoroughly analyze each case prior to billing to gauge for coding accuracy and compliant revenue capture</a:t>
            </a:r>
            <a:endParaRPr lang="en-US" sz="1100"/>
          </a:p>
        </p:txBody>
      </p:sp>
      <p:sp>
        <p:nvSpPr>
          <p:cNvPr id="4" name="Text Placeholder 3">
            <a:extLst>
              <a:ext uri="{FF2B5EF4-FFF2-40B4-BE49-F238E27FC236}">
                <a16:creationId xmlns:a16="http://schemas.microsoft.com/office/drawing/2014/main" id="{484A1C34-3033-C5F7-D987-16323C741D62}"/>
              </a:ext>
            </a:extLst>
          </p:cNvPr>
          <p:cNvSpPr>
            <a:spLocks noGrp="1"/>
          </p:cNvSpPr>
          <p:nvPr>
            <p:ph type="body" idx="10"/>
          </p:nvPr>
        </p:nvSpPr>
        <p:spPr/>
        <p:txBody>
          <a:bodyPr lIns="0" tIns="0" rIns="0" bIns="0" anchor="t"/>
          <a:lstStyle/>
          <a:p>
            <a:r>
              <a:rPr lang="en-US" sz="1100">
                <a:latin typeface="Archivo"/>
              </a:rPr>
              <a:t>Cloud-based </a:t>
            </a:r>
            <a:r>
              <a:rPr lang="en-US" sz="1100" err="1">
                <a:latin typeface="Archivo"/>
              </a:rPr>
              <a:t>eValuator</a:t>
            </a:r>
            <a:r>
              <a:rPr lang="en-US" sz="1100">
                <a:latin typeface="Archivo"/>
              </a:rPr>
              <a:t> is easily implemented and maintained. it integrates with existing EHR, encoder and billing systems to minimize disruption and deliver fast ROI.</a:t>
            </a:r>
          </a:p>
        </p:txBody>
      </p:sp>
      <p:sp>
        <p:nvSpPr>
          <p:cNvPr id="5" name="Text Placeholder 4">
            <a:extLst>
              <a:ext uri="{FF2B5EF4-FFF2-40B4-BE49-F238E27FC236}">
                <a16:creationId xmlns:a16="http://schemas.microsoft.com/office/drawing/2014/main" id="{EF9F3F4F-89C5-832E-C7CF-A6EFFA15AEEA}"/>
              </a:ext>
            </a:extLst>
          </p:cNvPr>
          <p:cNvSpPr>
            <a:spLocks noGrp="1"/>
          </p:cNvSpPr>
          <p:nvPr>
            <p:ph type="body" idx="11"/>
          </p:nvPr>
        </p:nvSpPr>
        <p:spPr/>
        <p:txBody>
          <a:bodyPr lIns="0" tIns="0" rIns="0" bIns="0" anchor="t"/>
          <a:lstStyle/>
          <a:p>
            <a:r>
              <a:rPr lang="en-US" sz="1100">
                <a:latin typeface="Archivo"/>
              </a:rPr>
              <a:t>Using custom thresholds, it automatically gauges cases and routes to the designated resource to ensure your team is always focused on the highest impact opportunities.</a:t>
            </a:r>
          </a:p>
        </p:txBody>
      </p:sp>
      <p:sp>
        <p:nvSpPr>
          <p:cNvPr id="6" name="Text Placeholder 5">
            <a:extLst>
              <a:ext uri="{FF2B5EF4-FFF2-40B4-BE49-F238E27FC236}">
                <a16:creationId xmlns:a16="http://schemas.microsoft.com/office/drawing/2014/main" id="{2DCDB718-8EEC-AFB7-122B-777C6FC4AE02}"/>
              </a:ext>
            </a:extLst>
          </p:cNvPr>
          <p:cNvSpPr>
            <a:spLocks noGrp="1"/>
          </p:cNvSpPr>
          <p:nvPr>
            <p:ph type="body" idx="12"/>
          </p:nvPr>
        </p:nvSpPr>
        <p:spPr/>
        <p:txBody>
          <a:bodyPr lIns="0" tIns="0" rIns="0" bIns="0" anchor="t"/>
          <a:lstStyle/>
          <a:p>
            <a:r>
              <a:rPr lang="en-US" sz="1100">
                <a:latin typeface="Archivo"/>
              </a:rPr>
              <a:t>Flagged charts are returned in real time with detailed corrections on suspected issues, helping assure accuracy while improving coder performance over the long term.</a:t>
            </a:r>
          </a:p>
        </p:txBody>
      </p:sp>
      <p:sp>
        <p:nvSpPr>
          <p:cNvPr id="8" name="Text Placeholder 7">
            <a:extLst>
              <a:ext uri="{FF2B5EF4-FFF2-40B4-BE49-F238E27FC236}">
                <a16:creationId xmlns:a16="http://schemas.microsoft.com/office/drawing/2014/main" id="{D61358CD-C451-8AE8-9135-DEE36129ABDD}"/>
              </a:ext>
            </a:extLst>
          </p:cNvPr>
          <p:cNvSpPr>
            <a:spLocks noGrp="1"/>
          </p:cNvSpPr>
          <p:nvPr>
            <p:ph type="body" idx="14"/>
          </p:nvPr>
        </p:nvSpPr>
        <p:spPr>
          <a:xfrm>
            <a:off x="1338943" y="3494731"/>
            <a:ext cx="1707775" cy="453452"/>
          </a:xfrm>
        </p:spPr>
        <p:txBody>
          <a:bodyPr lIns="0" tIns="0" rIns="0" bIns="0" anchor="t"/>
          <a:lstStyle/>
          <a:p>
            <a:r>
              <a:rPr lang="en-US" sz="1100">
                <a:latin typeface="Archivo"/>
              </a:rPr>
              <a:t>5,000+ Proprietary Rules</a:t>
            </a:r>
            <a:endParaRPr lang="en-US" sz="1100"/>
          </a:p>
        </p:txBody>
      </p:sp>
      <p:sp>
        <p:nvSpPr>
          <p:cNvPr id="9" name="Text Placeholder 8">
            <a:extLst>
              <a:ext uri="{FF2B5EF4-FFF2-40B4-BE49-F238E27FC236}">
                <a16:creationId xmlns:a16="http://schemas.microsoft.com/office/drawing/2014/main" id="{6E41E8C2-88D5-35EA-F135-FF90D39C8E81}"/>
              </a:ext>
            </a:extLst>
          </p:cNvPr>
          <p:cNvSpPr>
            <a:spLocks noGrp="1"/>
          </p:cNvSpPr>
          <p:nvPr>
            <p:ph type="body" idx="15"/>
          </p:nvPr>
        </p:nvSpPr>
        <p:spPr>
          <a:xfrm>
            <a:off x="3291968" y="3494731"/>
            <a:ext cx="1707775" cy="453452"/>
          </a:xfrm>
        </p:spPr>
        <p:txBody>
          <a:bodyPr lIns="0" tIns="0" rIns="0" bIns="0" anchor="t"/>
          <a:lstStyle/>
          <a:p>
            <a:r>
              <a:rPr lang="en-US" sz="1100">
                <a:latin typeface="Archivo"/>
              </a:rPr>
              <a:t>Easy Implementation</a:t>
            </a:r>
            <a:endParaRPr lang="en-US" sz="1100"/>
          </a:p>
        </p:txBody>
      </p:sp>
      <p:sp>
        <p:nvSpPr>
          <p:cNvPr id="10" name="Text Placeholder 9">
            <a:extLst>
              <a:ext uri="{FF2B5EF4-FFF2-40B4-BE49-F238E27FC236}">
                <a16:creationId xmlns:a16="http://schemas.microsoft.com/office/drawing/2014/main" id="{CBCE4189-3F47-CECF-9CAD-4DFAAAFDCD0D}"/>
              </a:ext>
            </a:extLst>
          </p:cNvPr>
          <p:cNvSpPr>
            <a:spLocks noGrp="1"/>
          </p:cNvSpPr>
          <p:nvPr>
            <p:ph type="body" idx="16"/>
          </p:nvPr>
        </p:nvSpPr>
        <p:spPr>
          <a:xfrm>
            <a:off x="5209454" y="3494731"/>
            <a:ext cx="1707775" cy="453452"/>
          </a:xfrm>
        </p:spPr>
        <p:txBody>
          <a:bodyPr lIns="0" tIns="0" rIns="0" bIns="0" anchor="t"/>
          <a:lstStyle/>
          <a:p>
            <a:r>
              <a:rPr lang="en-US" sz="1100">
                <a:latin typeface="Archivo"/>
              </a:rPr>
              <a:t>Automated Routing</a:t>
            </a:r>
            <a:endParaRPr lang="en-US" sz="1100"/>
          </a:p>
        </p:txBody>
      </p:sp>
      <p:sp>
        <p:nvSpPr>
          <p:cNvPr id="11" name="Text Placeholder 10">
            <a:extLst>
              <a:ext uri="{FF2B5EF4-FFF2-40B4-BE49-F238E27FC236}">
                <a16:creationId xmlns:a16="http://schemas.microsoft.com/office/drawing/2014/main" id="{5ED4B241-EB63-107E-412A-C7C6464AFEF2}"/>
              </a:ext>
            </a:extLst>
          </p:cNvPr>
          <p:cNvSpPr>
            <a:spLocks noGrp="1"/>
          </p:cNvSpPr>
          <p:nvPr>
            <p:ph type="body" idx="17"/>
          </p:nvPr>
        </p:nvSpPr>
        <p:spPr>
          <a:xfrm>
            <a:off x="7140387" y="3494731"/>
            <a:ext cx="1707775" cy="453452"/>
          </a:xfrm>
        </p:spPr>
        <p:txBody>
          <a:bodyPr lIns="0" tIns="0" rIns="0" bIns="0" anchor="t"/>
          <a:lstStyle/>
          <a:p>
            <a:r>
              <a:rPr lang="en-US" sz="1100">
                <a:latin typeface="Archivo"/>
              </a:rPr>
              <a:t>Narrative Advice</a:t>
            </a:r>
            <a:endParaRPr lang="en-US" sz="1100"/>
          </a:p>
        </p:txBody>
      </p:sp>
      <p:sp>
        <p:nvSpPr>
          <p:cNvPr id="12" name="Text Placeholder 11">
            <a:extLst>
              <a:ext uri="{FF2B5EF4-FFF2-40B4-BE49-F238E27FC236}">
                <a16:creationId xmlns:a16="http://schemas.microsoft.com/office/drawing/2014/main" id="{B6FF8455-67B9-48F8-56D4-99296BD9ADBC}"/>
              </a:ext>
            </a:extLst>
          </p:cNvPr>
          <p:cNvSpPr>
            <a:spLocks noGrp="1"/>
          </p:cNvSpPr>
          <p:nvPr>
            <p:ph type="body" idx="18"/>
          </p:nvPr>
        </p:nvSpPr>
        <p:spPr>
          <a:xfrm>
            <a:off x="9060755" y="3494731"/>
            <a:ext cx="1707775" cy="453452"/>
          </a:xfrm>
        </p:spPr>
        <p:txBody>
          <a:bodyPr lIns="0" tIns="0" rIns="0" bIns="0" anchor="t"/>
          <a:lstStyle/>
          <a:p>
            <a:r>
              <a:rPr lang="en-US" sz="1100">
                <a:latin typeface="Archivo"/>
              </a:rPr>
              <a:t>Real-Time Insights</a:t>
            </a:r>
            <a:endParaRPr lang="en-US" sz="1100"/>
          </a:p>
        </p:txBody>
      </p:sp>
      <p:sp>
        <p:nvSpPr>
          <p:cNvPr id="13" name="Text Placeholder 12">
            <a:extLst>
              <a:ext uri="{FF2B5EF4-FFF2-40B4-BE49-F238E27FC236}">
                <a16:creationId xmlns:a16="http://schemas.microsoft.com/office/drawing/2014/main" id="{2B87B34C-5D34-EEC2-9A4D-2171AAC9E77B}"/>
              </a:ext>
            </a:extLst>
          </p:cNvPr>
          <p:cNvSpPr>
            <a:spLocks noGrp="1"/>
          </p:cNvSpPr>
          <p:nvPr>
            <p:ph type="body" idx="19"/>
          </p:nvPr>
        </p:nvSpPr>
        <p:spPr/>
        <p:txBody>
          <a:bodyPr/>
          <a:lstStyle/>
          <a:p>
            <a:r>
              <a:rPr lang="en-US" b="0">
                <a:latin typeface="Archivo Medium"/>
              </a:rPr>
              <a:t>What does </a:t>
            </a:r>
            <a:r>
              <a:rPr lang="en-US" b="0" err="1">
                <a:latin typeface="Archivo Medium"/>
              </a:rPr>
              <a:t>eValuator</a:t>
            </a:r>
            <a:r>
              <a:rPr lang="en-US" b="0">
                <a:latin typeface="Archivo Medium"/>
              </a:rPr>
              <a:t> offer? </a:t>
            </a:r>
            <a:endParaRPr lang="en-US"/>
          </a:p>
        </p:txBody>
      </p:sp>
      <p:sp>
        <p:nvSpPr>
          <p:cNvPr id="14" name="Holder 6">
            <a:extLst>
              <a:ext uri="{FF2B5EF4-FFF2-40B4-BE49-F238E27FC236}">
                <a16:creationId xmlns:a16="http://schemas.microsoft.com/office/drawing/2014/main" id="{82F8163B-3852-3C35-8FF1-5E1ADD1A1FBE}"/>
              </a:ext>
            </a:extLst>
          </p:cNvPr>
          <p:cNvSpPr>
            <a:spLocks noGrp="1"/>
          </p:cNvSpPr>
          <p:nvPr>
            <p:ph type="sldNum" sz="quarter" idx="4"/>
          </p:nvPr>
        </p:nvSpPr>
        <p:spPr>
          <a:xfrm>
            <a:off x="11353800" y="409122"/>
            <a:ext cx="381000" cy="169054"/>
          </a:xfrm>
          <a:prstGeom prst="rect">
            <a:avLst/>
          </a:prstGeom>
        </p:spPr>
        <p:txBody>
          <a:bodyPr lIns="0" tIns="0" rIns="0" bIns="0"/>
          <a:lstStyle>
            <a:defPPr>
              <a:defRPr lang="en-US"/>
            </a:defPPr>
            <a:lvl1pPr marL="0" algn="r" defTabSz="914400" rtl="0" eaLnBrk="1" latinLnBrk="0" hangingPunct="1">
              <a:defRPr sz="900" b="1" i="0" kern="1200">
                <a:solidFill>
                  <a:schemeClr val="accent1"/>
                </a:solidFill>
                <a:latin typeface="Archivo Medium" panose="020B0503020202020B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CAF036-4142-49E6-BD90-58A3D542B6F6}" type="slidenum">
              <a:rPr lang="en-US" smtClean="0"/>
              <a:pPr/>
              <a:t>3</a:t>
            </a:fld>
            <a:endParaRPr lang="en-US"/>
          </a:p>
        </p:txBody>
      </p:sp>
      <p:sp>
        <p:nvSpPr>
          <p:cNvPr id="7" name="Text Placeholder 6">
            <a:extLst>
              <a:ext uri="{FF2B5EF4-FFF2-40B4-BE49-F238E27FC236}">
                <a16:creationId xmlns:a16="http://schemas.microsoft.com/office/drawing/2014/main" id="{9780E4E9-ED3D-9CA3-20F9-15767EEA0F77}"/>
              </a:ext>
            </a:extLst>
          </p:cNvPr>
          <p:cNvSpPr>
            <a:spLocks noGrp="1"/>
          </p:cNvSpPr>
          <p:nvPr>
            <p:ph type="body" idx="13"/>
          </p:nvPr>
        </p:nvSpPr>
        <p:spPr/>
        <p:txBody>
          <a:bodyPr lIns="0" tIns="0" rIns="0" bIns="0" anchor="t"/>
          <a:lstStyle/>
          <a:p>
            <a:r>
              <a:rPr lang="en-US" sz="1100">
                <a:latin typeface="Archivo"/>
              </a:rPr>
              <a:t>Dashboards display real-time KPIs to monitor ongoing performance, while robust reporting offers summaries with drill-down capabilities for more actionable insights.</a:t>
            </a:r>
          </a:p>
        </p:txBody>
      </p:sp>
    </p:spTree>
    <p:extLst>
      <p:ext uri="{BB962C8B-B14F-4D97-AF65-F5344CB8AC3E}">
        <p14:creationId xmlns:p14="http://schemas.microsoft.com/office/powerpoint/2010/main" val="3620616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8F2130-1532-9280-C954-AC5C8E8E47B9}"/>
              </a:ext>
            </a:extLst>
          </p:cNvPr>
          <p:cNvPicPr>
            <a:picLocks noChangeAspect="1"/>
          </p:cNvPicPr>
          <p:nvPr/>
        </p:nvPicPr>
        <p:blipFill>
          <a:blip r:embed="rId3"/>
          <a:stretch>
            <a:fillRect/>
          </a:stretch>
        </p:blipFill>
        <p:spPr>
          <a:xfrm>
            <a:off x="3091543" y="1921916"/>
            <a:ext cx="8425543" cy="4282274"/>
          </a:xfrm>
          <a:prstGeom prst="rect">
            <a:avLst/>
          </a:prstGeom>
        </p:spPr>
      </p:pic>
      <p:pic>
        <p:nvPicPr>
          <p:cNvPr id="6" name="Picture 5">
            <a:extLst>
              <a:ext uri="{FF2B5EF4-FFF2-40B4-BE49-F238E27FC236}">
                <a16:creationId xmlns:a16="http://schemas.microsoft.com/office/drawing/2014/main" id="{BB47214C-B7DB-4CBB-6957-7990260AD292}"/>
              </a:ext>
            </a:extLst>
          </p:cNvPr>
          <p:cNvPicPr>
            <a:picLocks noChangeAspect="1"/>
          </p:cNvPicPr>
          <p:nvPr/>
        </p:nvPicPr>
        <p:blipFill>
          <a:blip r:embed="rId4"/>
          <a:stretch>
            <a:fillRect/>
          </a:stretch>
        </p:blipFill>
        <p:spPr>
          <a:xfrm>
            <a:off x="3091543" y="2047870"/>
            <a:ext cx="8512853" cy="4172879"/>
          </a:xfrm>
          <a:prstGeom prst="rect">
            <a:avLst/>
          </a:prstGeom>
        </p:spPr>
      </p:pic>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E/M Calculator</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xfrm>
            <a:off x="788185" y="1407312"/>
            <a:ext cx="9123517" cy="4323904"/>
          </a:xfrm>
          <a:prstGeom prst="rect">
            <a:avLst/>
          </a:prstGeom>
        </p:spPr>
        <p:txBody>
          <a:bodyPr lIns="0" rIns="0" numCol="1" spcCol="457200"/>
          <a:lstStyle/>
          <a:p>
            <a:pPr marL="285750" indent="-285750">
              <a:buFont typeface="Arial" panose="020B0604020202020204" pitchFamily="34" charset="0"/>
              <a:buChar char="•"/>
            </a:pPr>
            <a:r>
              <a:rPr lang="en-US" dirty="0"/>
              <a:t>The appropriate components for E/M service level calculation will be displayed by clicking the drop down arrows for the following:</a:t>
            </a:r>
          </a:p>
          <a:p>
            <a:pPr lvl="1"/>
            <a:r>
              <a:rPr lang="en-US" dirty="0"/>
              <a:t>Guideline year</a:t>
            </a:r>
          </a:p>
          <a:p>
            <a:pPr marL="1200150" lvl="2" indent="-285750"/>
            <a:r>
              <a:rPr lang="en-US" dirty="0"/>
              <a:t>1995</a:t>
            </a:r>
          </a:p>
          <a:p>
            <a:pPr marL="1200150" lvl="2" indent="-285750"/>
            <a:r>
              <a:rPr lang="en-US" dirty="0"/>
              <a:t>1997</a:t>
            </a:r>
          </a:p>
          <a:p>
            <a:pPr marL="1200150" lvl="2" indent="-285750"/>
            <a:r>
              <a:rPr lang="en-US" dirty="0"/>
              <a:t>2021 </a:t>
            </a:r>
          </a:p>
          <a:p>
            <a:pPr marL="1200150" lvl="2" indent="-285750"/>
            <a:r>
              <a:rPr lang="en-US" dirty="0"/>
              <a:t>2023</a:t>
            </a:r>
          </a:p>
          <a:p>
            <a:pPr lvl="1"/>
            <a:r>
              <a:rPr lang="en-US" dirty="0"/>
              <a:t>Type of service</a:t>
            </a:r>
          </a:p>
          <a:p>
            <a:pPr lvl="2"/>
            <a:r>
              <a:rPr lang="en-US" dirty="0"/>
              <a:t>Office</a:t>
            </a:r>
          </a:p>
          <a:p>
            <a:pPr lvl="2"/>
            <a:r>
              <a:rPr lang="en-US" dirty="0"/>
              <a:t>Hospital</a:t>
            </a:r>
          </a:p>
          <a:p>
            <a:pPr lvl="2"/>
            <a:r>
              <a:rPr lang="en-US" dirty="0"/>
              <a:t>Etc.</a:t>
            </a:r>
          </a:p>
          <a:p>
            <a:pPr lvl="1"/>
            <a:r>
              <a:rPr lang="en-US" dirty="0"/>
              <a:t>Type of visit</a:t>
            </a:r>
          </a:p>
          <a:p>
            <a:pPr lvl="2"/>
            <a:r>
              <a:rPr lang="en-US" dirty="0"/>
              <a:t>New</a:t>
            </a:r>
          </a:p>
          <a:p>
            <a:pPr lvl="2"/>
            <a:r>
              <a:rPr lang="en-US" dirty="0"/>
              <a:t>Established</a:t>
            </a:r>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sp>
        <p:nvSpPr>
          <p:cNvPr id="8" name="Rectangle 7">
            <a:extLst>
              <a:ext uri="{FF2B5EF4-FFF2-40B4-BE49-F238E27FC236}">
                <a16:creationId xmlns:a16="http://schemas.microsoft.com/office/drawing/2014/main" id="{938C269A-FC65-1FC7-E860-46931ECC56FF}"/>
              </a:ext>
            </a:extLst>
          </p:cNvPr>
          <p:cNvSpPr/>
          <p:nvPr/>
        </p:nvSpPr>
        <p:spPr>
          <a:xfrm>
            <a:off x="3091543" y="2173001"/>
            <a:ext cx="838200" cy="20284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A86911-314C-D56E-27DC-27E0D6EE688C}"/>
              </a:ext>
            </a:extLst>
          </p:cNvPr>
          <p:cNvSpPr/>
          <p:nvPr/>
        </p:nvSpPr>
        <p:spPr>
          <a:xfrm>
            <a:off x="3973790" y="2179745"/>
            <a:ext cx="1643743" cy="18505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5BF97F-AE3D-A6C9-39A7-64E8596844F1}"/>
              </a:ext>
            </a:extLst>
          </p:cNvPr>
          <p:cNvSpPr/>
          <p:nvPr/>
        </p:nvSpPr>
        <p:spPr>
          <a:xfrm>
            <a:off x="5661580" y="2173001"/>
            <a:ext cx="1447801" cy="20284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198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E/M Calculator</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xfrm>
            <a:off x="851292" y="2033354"/>
            <a:ext cx="2109622" cy="3680000"/>
          </a:xfrm>
          <a:prstGeom prst="rect">
            <a:avLst/>
          </a:prstGeom>
        </p:spPr>
        <p:txBody>
          <a:bodyPr lIns="0" rIns="0" numCol="1" spcCol="457200"/>
          <a:lstStyle/>
          <a:p>
            <a:r>
              <a:rPr lang="en-US" dirty="0"/>
              <a:t>The MDM components of the E/M service can be selected:</a:t>
            </a:r>
          </a:p>
          <a:p>
            <a:pPr lvl="1"/>
            <a:r>
              <a:rPr lang="en-US" dirty="0"/>
              <a:t>Using the Quick select bar at the top of each element</a:t>
            </a:r>
          </a:p>
          <a:p>
            <a:pPr marL="457200" lvl="1" indent="0">
              <a:buNone/>
            </a:pPr>
            <a:r>
              <a:rPr lang="en-US" dirty="0"/>
              <a:t>OR</a:t>
            </a:r>
          </a:p>
          <a:p>
            <a:pPr lvl="1"/>
            <a:r>
              <a:rPr lang="en-US" dirty="0"/>
              <a:t>Using the individual options listed below each element</a:t>
            </a:r>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pic>
        <p:nvPicPr>
          <p:cNvPr id="3" name="Picture 2">
            <a:extLst>
              <a:ext uri="{FF2B5EF4-FFF2-40B4-BE49-F238E27FC236}">
                <a16:creationId xmlns:a16="http://schemas.microsoft.com/office/drawing/2014/main" id="{6C730E04-51E0-3CB7-94A9-60F6B6C43D55}"/>
              </a:ext>
            </a:extLst>
          </p:cNvPr>
          <p:cNvPicPr>
            <a:picLocks noChangeAspect="1"/>
          </p:cNvPicPr>
          <p:nvPr/>
        </p:nvPicPr>
        <p:blipFill>
          <a:blip r:embed="rId3"/>
          <a:stretch>
            <a:fillRect/>
          </a:stretch>
        </p:blipFill>
        <p:spPr>
          <a:xfrm>
            <a:off x="3047999" y="1886435"/>
            <a:ext cx="8425543" cy="4282274"/>
          </a:xfrm>
          <a:prstGeom prst="rect">
            <a:avLst/>
          </a:prstGeom>
        </p:spPr>
      </p:pic>
      <p:sp>
        <p:nvSpPr>
          <p:cNvPr id="4" name="Rectangle 3">
            <a:extLst>
              <a:ext uri="{FF2B5EF4-FFF2-40B4-BE49-F238E27FC236}">
                <a16:creationId xmlns:a16="http://schemas.microsoft.com/office/drawing/2014/main" id="{7657FEAD-FAA2-CDBC-95E8-C0B19856D4A3}"/>
              </a:ext>
            </a:extLst>
          </p:cNvPr>
          <p:cNvSpPr/>
          <p:nvPr/>
        </p:nvSpPr>
        <p:spPr>
          <a:xfrm>
            <a:off x="3450771" y="2732314"/>
            <a:ext cx="8011886" cy="25585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45B798-19B5-3172-4F4F-288D56709EAA}"/>
              </a:ext>
            </a:extLst>
          </p:cNvPr>
          <p:cNvSpPr/>
          <p:nvPr/>
        </p:nvSpPr>
        <p:spPr>
          <a:xfrm>
            <a:off x="3450771" y="3034412"/>
            <a:ext cx="8011886" cy="257826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8FBBF90C-1872-7A25-476B-C210E7E6F6FC}"/>
              </a:ext>
            </a:extLst>
          </p:cNvPr>
          <p:cNvSpPr>
            <a:spLocks noGrp="1"/>
          </p:cNvSpPr>
          <p:nvPr>
            <p:ph type="body" idx="13"/>
          </p:nvPr>
        </p:nvSpPr>
        <p:spPr>
          <a:xfrm>
            <a:off x="1134320" y="1315252"/>
            <a:ext cx="10219481" cy="255853"/>
          </a:xfrm>
        </p:spPr>
        <p:txBody>
          <a:bodyPr/>
          <a:lstStyle/>
          <a:p>
            <a:r>
              <a:rPr lang="en-US" dirty="0">
                <a:solidFill>
                  <a:schemeClr val="accent5"/>
                </a:solidFill>
              </a:rPr>
              <a:t>Medical Decision Making Elements</a:t>
            </a:r>
          </a:p>
        </p:txBody>
      </p:sp>
    </p:spTree>
    <p:extLst>
      <p:ext uri="{BB962C8B-B14F-4D97-AF65-F5344CB8AC3E}">
        <p14:creationId xmlns:p14="http://schemas.microsoft.com/office/powerpoint/2010/main" val="2452954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Graphical user interface, text, application, email&#10;&#10;Description automatically generated">
            <a:extLst>
              <a:ext uri="{FF2B5EF4-FFF2-40B4-BE49-F238E27FC236}">
                <a16:creationId xmlns:a16="http://schemas.microsoft.com/office/drawing/2014/main" id="{DD5919CF-BE59-3540-8CC1-FF6BFE4E3354}"/>
              </a:ext>
            </a:extLst>
          </p:cNvPr>
          <p:cNvPicPr>
            <a:picLocks noChangeAspect="1"/>
          </p:cNvPicPr>
          <p:nvPr/>
        </p:nvPicPr>
        <p:blipFill>
          <a:blip r:embed="rId3"/>
          <a:stretch>
            <a:fillRect/>
          </a:stretch>
        </p:blipFill>
        <p:spPr>
          <a:xfrm>
            <a:off x="3748087" y="814643"/>
            <a:ext cx="7922419" cy="5347777"/>
          </a:xfrm>
          <a:prstGeom prst="rect">
            <a:avLst/>
          </a:prstGeom>
        </p:spPr>
      </p:pic>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E/M Calculator</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solidFill>
                  <a:schemeClr val="accent5"/>
                </a:solidFill>
              </a:rPr>
              <a:t>Time</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xfrm>
            <a:off x="829520" y="1902724"/>
            <a:ext cx="1989879" cy="4280361"/>
          </a:xfrm>
          <a:prstGeom prst="rect">
            <a:avLst/>
          </a:prstGeom>
        </p:spPr>
        <p:txBody>
          <a:bodyPr lIns="0" rIns="0" numCol="1" spcCol="457200"/>
          <a:lstStyle/>
          <a:p>
            <a:r>
              <a:rPr lang="en-US" dirty="0"/>
              <a:t>To calculate the level of service for a time based encounter</a:t>
            </a:r>
          </a:p>
          <a:p>
            <a:pPr lvl="1"/>
            <a:r>
              <a:rPr lang="en-US" dirty="0"/>
              <a:t>Select Time on the left hand side of the screen</a:t>
            </a:r>
          </a:p>
          <a:p>
            <a:pPr lvl="1"/>
            <a:r>
              <a:rPr lang="en-US" dirty="0"/>
              <a:t>Free text the total time or detailed time </a:t>
            </a:r>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sp>
        <p:nvSpPr>
          <p:cNvPr id="6" name="Rectangle 5">
            <a:extLst>
              <a:ext uri="{FF2B5EF4-FFF2-40B4-BE49-F238E27FC236}">
                <a16:creationId xmlns:a16="http://schemas.microsoft.com/office/drawing/2014/main" id="{FEED5BDF-0490-511B-7DE0-041081307ED3}"/>
              </a:ext>
            </a:extLst>
          </p:cNvPr>
          <p:cNvSpPr/>
          <p:nvPr/>
        </p:nvSpPr>
        <p:spPr>
          <a:xfrm>
            <a:off x="3753530" y="1991745"/>
            <a:ext cx="493258" cy="152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0258AA-4437-63E8-D963-9E0E197422B6}"/>
              </a:ext>
            </a:extLst>
          </p:cNvPr>
          <p:cNvSpPr txBox="1"/>
          <p:nvPr/>
        </p:nvSpPr>
        <p:spPr>
          <a:xfrm>
            <a:off x="4982765" y="925711"/>
            <a:ext cx="461367" cy="89296"/>
          </a:xfrm>
          <a:prstGeom prst="rect">
            <a:avLst/>
          </a:prstGeom>
          <a:solidFill>
            <a:schemeClr val="bg1">
              <a:lumMod val="85000"/>
            </a:schemeClr>
          </a:solidFill>
          <a:ln>
            <a:solidFill>
              <a:schemeClr val="bg1"/>
            </a:solidFill>
          </a:ln>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algn="l">
              <a:lnSpc>
                <a:spcPct val="100000"/>
              </a:lnSpc>
              <a:spcBef>
                <a:spcPts val="100"/>
              </a:spcBef>
            </a:pPr>
            <a:endParaRPr lang="en-US" sz="1000" b="1" spc="-5" dirty="0">
              <a:solidFill>
                <a:srgbClr val="FFFFFF"/>
              </a:solidFill>
              <a:latin typeface="Segoe UI"/>
              <a:cs typeface="Segoe UI"/>
            </a:endParaRPr>
          </a:p>
        </p:txBody>
      </p:sp>
      <p:sp>
        <p:nvSpPr>
          <p:cNvPr id="9" name="TextBox 8">
            <a:extLst>
              <a:ext uri="{FF2B5EF4-FFF2-40B4-BE49-F238E27FC236}">
                <a16:creationId xmlns:a16="http://schemas.microsoft.com/office/drawing/2014/main" id="{B61DDAD3-EF58-B91F-3C2F-F37B8CEA3DEB}"/>
              </a:ext>
            </a:extLst>
          </p:cNvPr>
          <p:cNvSpPr txBox="1"/>
          <p:nvPr/>
        </p:nvSpPr>
        <p:spPr>
          <a:xfrm>
            <a:off x="6206134" y="922734"/>
            <a:ext cx="642936" cy="145851"/>
          </a:xfrm>
          <a:prstGeom prst="rect">
            <a:avLst/>
          </a:prstGeom>
          <a:solidFill>
            <a:schemeClr val="bg1">
              <a:lumMod val="85000"/>
            </a:schemeClr>
          </a:solidFill>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algn="l">
              <a:lnSpc>
                <a:spcPct val="100000"/>
              </a:lnSpc>
              <a:spcBef>
                <a:spcPts val="100"/>
              </a:spcBef>
            </a:pPr>
            <a:endParaRPr lang="en-US" sz="1000" b="1" spc="-5" dirty="0">
              <a:solidFill>
                <a:srgbClr val="FFFFFF"/>
              </a:solidFill>
              <a:latin typeface="Segoe UI"/>
              <a:cs typeface="Segoe UI"/>
            </a:endParaRPr>
          </a:p>
        </p:txBody>
      </p:sp>
    </p:spTree>
    <p:extLst>
      <p:ext uri="{BB962C8B-B14F-4D97-AF65-F5344CB8AC3E}">
        <p14:creationId xmlns:p14="http://schemas.microsoft.com/office/powerpoint/2010/main" val="449837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E/M Calculator</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solidFill>
                  <a:schemeClr val="accent5"/>
                </a:solidFill>
              </a:rPr>
              <a:t>Comments</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prstGeom prst="rect">
            <a:avLst/>
          </a:prstGeom>
        </p:spPr>
        <p:txBody>
          <a:bodyPr lIns="0" rIns="0" numCol="1" spcCol="457200"/>
          <a:lstStyle/>
          <a:p>
            <a:r>
              <a:rPr lang="en-US" dirty="0"/>
              <a:t>Comments may be made to any Component within the E/M Calculator</a:t>
            </a:r>
          </a:p>
          <a:p>
            <a:pPr lvl="1"/>
            <a:r>
              <a:rPr lang="en-US" dirty="0"/>
              <a:t>Comments saved in the E/M Calculator display in Encounter Notes on the Audit Details page</a:t>
            </a:r>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a:t>© 2022 Streamline Health, Inc. All Rights Reserved. Proprietary &amp; Confidential.</a:t>
            </a:r>
          </a:p>
          <a:p>
            <a:endParaRPr lang="en-US"/>
          </a:p>
        </p:txBody>
      </p:sp>
      <p:pic>
        <p:nvPicPr>
          <p:cNvPr id="3" name="Picture 5">
            <a:extLst>
              <a:ext uri="{FF2B5EF4-FFF2-40B4-BE49-F238E27FC236}">
                <a16:creationId xmlns:a16="http://schemas.microsoft.com/office/drawing/2014/main" id="{B596D194-DDF0-2357-0C37-AD265488B135}"/>
              </a:ext>
            </a:extLst>
          </p:cNvPr>
          <p:cNvPicPr>
            <a:picLocks noChangeAspect="1"/>
          </p:cNvPicPr>
          <p:nvPr/>
        </p:nvPicPr>
        <p:blipFill>
          <a:blip r:embed="rId3"/>
          <a:stretch>
            <a:fillRect/>
          </a:stretch>
        </p:blipFill>
        <p:spPr>
          <a:xfrm>
            <a:off x="3462338" y="4404713"/>
            <a:ext cx="7303292" cy="1013231"/>
          </a:xfrm>
          <a:prstGeom prst="rect">
            <a:avLst/>
          </a:prstGeom>
          <a:ln>
            <a:noFill/>
          </a:ln>
          <a:effectLst>
            <a:outerShdw blurRad="292100" dist="139700" dir="2700000" algn="tl" rotWithShape="0">
              <a:srgbClr val="333333">
                <a:alpha val="65000"/>
              </a:srgbClr>
            </a:outerShdw>
          </a:effectLst>
        </p:spPr>
      </p:pic>
      <p:pic>
        <p:nvPicPr>
          <p:cNvPr id="6" name="Picture 7" descr="Text, application, email&#10;&#10;Description automatically generated">
            <a:extLst>
              <a:ext uri="{FF2B5EF4-FFF2-40B4-BE49-F238E27FC236}">
                <a16:creationId xmlns:a16="http://schemas.microsoft.com/office/drawing/2014/main" id="{8E7AC568-B0CB-6898-3F9E-CCCE25717E92}"/>
              </a:ext>
            </a:extLst>
          </p:cNvPr>
          <p:cNvPicPr>
            <a:picLocks noChangeAspect="1"/>
          </p:cNvPicPr>
          <p:nvPr/>
        </p:nvPicPr>
        <p:blipFill>
          <a:blip r:embed="rId4"/>
          <a:stretch>
            <a:fillRect/>
          </a:stretch>
        </p:blipFill>
        <p:spPr>
          <a:xfrm>
            <a:off x="1533525" y="2938589"/>
            <a:ext cx="5707856" cy="108797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B3533AD5-68C7-9ADF-3164-36EBFF6BD8B6}"/>
              </a:ext>
            </a:extLst>
          </p:cNvPr>
          <p:cNvSpPr txBox="1"/>
          <p:nvPr/>
        </p:nvSpPr>
        <p:spPr>
          <a:xfrm>
            <a:off x="4985742" y="4822030"/>
            <a:ext cx="565546" cy="133945"/>
          </a:xfrm>
          <a:prstGeom prst="rect">
            <a:avLst/>
          </a:prstGeom>
          <a:solidFill>
            <a:schemeClr val="bg1"/>
          </a:solidFill>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algn="l">
              <a:lnSpc>
                <a:spcPct val="100000"/>
              </a:lnSpc>
              <a:spcBef>
                <a:spcPts val="100"/>
              </a:spcBef>
            </a:pPr>
            <a:endParaRPr lang="en-US" sz="1000" b="1" spc="-5" dirty="0">
              <a:solidFill>
                <a:srgbClr val="FFFFFF"/>
              </a:solidFill>
              <a:latin typeface="Segoe UI"/>
              <a:cs typeface="Segoe UI"/>
            </a:endParaRPr>
          </a:p>
        </p:txBody>
      </p:sp>
    </p:spTree>
    <p:extLst>
      <p:ext uri="{BB962C8B-B14F-4D97-AF65-F5344CB8AC3E}">
        <p14:creationId xmlns:p14="http://schemas.microsoft.com/office/powerpoint/2010/main" val="4128230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D796FB-A21B-F259-0CBA-0CAD0A9EB164}"/>
              </a:ext>
            </a:extLst>
          </p:cNvPr>
          <p:cNvSpPr>
            <a:spLocks noGrp="1"/>
          </p:cNvSpPr>
          <p:nvPr>
            <p:ph type="ftr" sz="quarter" idx="3"/>
          </p:nvPr>
        </p:nvSpPr>
        <p:spPr>
          <a:xfrm>
            <a:off x="4364874" y="6422147"/>
            <a:ext cx="3462251" cy="130233"/>
          </a:xfrm>
        </p:spPr>
        <p:txBody>
          <a:bodyPr/>
          <a:lstStyle/>
          <a:p>
            <a:pPr marL="12700">
              <a:spcBef>
                <a:spcPts val="155"/>
              </a:spcBef>
            </a:pPr>
            <a:r>
              <a:rPr lang="en-US"/>
              <a:t>© 2022 Streamline Health, Inc. All Rights Reserved. Proprietary &amp; Confidential. </a:t>
            </a:r>
            <a:endParaRPr lang="en-US" spc="30"/>
          </a:p>
        </p:txBody>
      </p:sp>
      <p:sp>
        <p:nvSpPr>
          <p:cNvPr id="3" name="Text Placeholder 2">
            <a:extLst>
              <a:ext uri="{FF2B5EF4-FFF2-40B4-BE49-F238E27FC236}">
                <a16:creationId xmlns:a16="http://schemas.microsoft.com/office/drawing/2014/main" id="{323EECB7-6F09-B496-93C4-5744D874A449}"/>
              </a:ext>
            </a:extLst>
          </p:cNvPr>
          <p:cNvSpPr>
            <a:spLocks noGrp="1"/>
          </p:cNvSpPr>
          <p:nvPr>
            <p:ph type="body" idx="12"/>
          </p:nvPr>
        </p:nvSpPr>
        <p:spPr>
          <a:xfrm>
            <a:off x="1073327" y="1933502"/>
            <a:ext cx="5762902" cy="4166652"/>
          </a:xfrm>
        </p:spPr>
        <p:txBody>
          <a:bodyPr/>
          <a:lstStyle/>
          <a:p>
            <a:r>
              <a:rPr lang="en-US" dirty="0"/>
              <a:t>eValuator Trivia Time!</a:t>
            </a:r>
          </a:p>
          <a:p>
            <a:r>
              <a:rPr lang="en-US" dirty="0"/>
              <a:t> </a:t>
            </a:r>
          </a:p>
          <a:p>
            <a:r>
              <a:rPr lang="en-US" dirty="0"/>
              <a:t>Look in the Teams meeting chat for URL to access eValuator Trivia </a:t>
            </a:r>
          </a:p>
          <a:p>
            <a:endParaRPr lang="en-US" dirty="0"/>
          </a:p>
        </p:txBody>
      </p:sp>
    </p:spTree>
    <p:extLst>
      <p:ext uri="{BB962C8B-B14F-4D97-AF65-F5344CB8AC3E}">
        <p14:creationId xmlns:p14="http://schemas.microsoft.com/office/powerpoint/2010/main" val="4015610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C5162C-7E27-7A5E-C8BE-D8DFD500181A}"/>
              </a:ext>
            </a:extLst>
          </p:cNvPr>
          <p:cNvSpPr>
            <a:spLocks noGrp="1"/>
          </p:cNvSpPr>
          <p:nvPr>
            <p:ph type="body" idx="12"/>
          </p:nvPr>
        </p:nvSpPr>
        <p:spPr/>
        <p:txBody>
          <a:bodyPr/>
          <a:lstStyle/>
          <a:p>
            <a:r>
              <a:rPr lang="en-US" dirty="0"/>
              <a:t>Heading</a:t>
            </a:r>
          </a:p>
        </p:txBody>
      </p:sp>
      <p:sp>
        <p:nvSpPr>
          <p:cNvPr id="7" name="Text Placeholder 4">
            <a:extLst>
              <a:ext uri="{FF2B5EF4-FFF2-40B4-BE49-F238E27FC236}">
                <a16:creationId xmlns:a16="http://schemas.microsoft.com/office/drawing/2014/main" id="{D046BAF7-C125-D6C3-D36B-2976FD1935A7}"/>
              </a:ext>
            </a:extLst>
          </p:cNvPr>
          <p:cNvSpPr>
            <a:spLocks noGrp="1"/>
          </p:cNvSpPr>
          <p:nvPr>
            <p:ph type="body" idx="13"/>
          </p:nvPr>
        </p:nvSpPr>
        <p:spPr/>
        <p:txBody>
          <a:bodyPr/>
          <a:lstStyle/>
          <a:p>
            <a:r>
              <a:rPr lang="en-US" dirty="0">
                <a:solidFill>
                  <a:schemeClr val="accent5"/>
                </a:solidFill>
              </a:rPr>
              <a:t>Subheading</a:t>
            </a:r>
          </a:p>
        </p:txBody>
      </p:sp>
      <p:sp>
        <p:nvSpPr>
          <p:cNvPr id="2" name="Text Placeholder 1">
            <a:extLst>
              <a:ext uri="{FF2B5EF4-FFF2-40B4-BE49-F238E27FC236}">
                <a16:creationId xmlns:a16="http://schemas.microsoft.com/office/drawing/2014/main" id="{ED5AD9E0-5BCB-393B-82F1-2635C29E9945}"/>
              </a:ext>
            </a:extLst>
          </p:cNvPr>
          <p:cNvSpPr>
            <a:spLocks noGrp="1"/>
          </p:cNvSpPr>
          <p:nvPr>
            <p:ph type="body" idx="1"/>
          </p:nvPr>
        </p:nvSpPr>
        <p:spPr>
          <a:prstGeom prst="rect">
            <a:avLst/>
          </a:prstGeom>
        </p:spPr>
        <p:txBody>
          <a:bodyPr lIns="0" rIns="0" numCol="1" spcCol="457200"/>
          <a:lstStyle/>
          <a:p>
            <a:r>
              <a:rPr lang="en-US" dirty="0">
                <a:hlinkClick r:id="rId2"/>
              </a:rPr>
              <a:t>https://uat-evaluator.streamlinehealth.net/Account/Login</a:t>
            </a:r>
            <a:endParaRPr lang="en-US" dirty="0"/>
          </a:p>
          <a:p>
            <a:r>
              <a:rPr lang="en-US" dirty="0"/>
              <a:t>Sign-in using your Organization’s email and click “Use Your Organization’s Credentials”</a:t>
            </a:r>
          </a:p>
          <a:p>
            <a:endParaRPr lang="en-US" dirty="0"/>
          </a:p>
        </p:txBody>
      </p:sp>
      <p:sp>
        <p:nvSpPr>
          <p:cNvPr id="10" name="Footer Placeholder 9">
            <a:extLst>
              <a:ext uri="{FF2B5EF4-FFF2-40B4-BE49-F238E27FC236}">
                <a16:creationId xmlns:a16="http://schemas.microsoft.com/office/drawing/2014/main" id="{D6089AF1-D2B8-9F26-9914-0B8E2C5601CB}"/>
              </a:ext>
            </a:extLst>
          </p:cNvPr>
          <p:cNvSpPr>
            <a:spLocks noGrp="1"/>
          </p:cNvSpPr>
          <p:nvPr>
            <p:ph type="ftr" sz="quarter" idx="3"/>
          </p:nvPr>
        </p:nvSpPr>
        <p:spPr/>
        <p:txBody>
          <a:bodyPr/>
          <a:lstStyle/>
          <a:p>
            <a:pPr algn="ctr"/>
            <a:r>
              <a:rPr lang="en-US" dirty="0"/>
              <a:t>© 2022 Streamline Health, Inc. All Rights Reserved. Proprietary &amp; Confidential.</a:t>
            </a:r>
          </a:p>
          <a:p>
            <a:endParaRPr lang="en-US"/>
          </a:p>
        </p:txBody>
      </p:sp>
      <p:pic>
        <p:nvPicPr>
          <p:cNvPr id="3" name="Picture 2">
            <a:extLst>
              <a:ext uri="{FF2B5EF4-FFF2-40B4-BE49-F238E27FC236}">
                <a16:creationId xmlns:a16="http://schemas.microsoft.com/office/drawing/2014/main" id="{56DBC204-1834-7E9F-0D29-BDAF62AA110D}"/>
              </a:ext>
            </a:extLst>
          </p:cNvPr>
          <p:cNvPicPr>
            <a:picLocks noChangeAspect="1"/>
          </p:cNvPicPr>
          <p:nvPr/>
        </p:nvPicPr>
        <p:blipFill>
          <a:blip r:embed="rId3"/>
          <a:stretch>
            <a:fillRect/>
          </a:stretch>
        </p:blipFill>
        <p:spPr>
          <a:xfrm>
            <a:off x="3927059" y="2700498"/>
            <a:ext cx="4041123" cy="33662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250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81892-7F10-2194-2594-B425C7503EC8}"/>
              </a:ext>
            </a:extLst>
          </p:cNvPr>
          <p:cNvSpPr>
            <a:spLocks noGrp="1"/>
          </p:cNvSpPr>
          <p:nvPr>
            <p:ph type="body" idx="1"/>
          </p:nvPr>
        </p:nvSpPr>
        <p:spPr>
          <a:xfrm>
            <a:off x="2689934" y="1978925"/>
            <a:ext cx="8470640" cy="350618"/>
          </a:xfrm>
        </p:spPr>
        <p:txBody>
          <a:bodyPr/>
          <a:lstStyle/>
          <a:p>
            <a:r>
              <a:rPr lang="en-US" dirty="0">
                <a:latin typeface="Archivo" panose="020B0503020202020B04" pitchFamily="34" charset="77"/>
              </a:rPr>
              <a:t>Between coding and billing</a:t>
            </a:r>
          </a:p>
        </p:txBody>
      </p:sp>
      <p:sp>
        <p:nvSpPr>
          <p:cNvPr id="3" name="Text Placeholder 2">
            <a:extLst>
              <a:ext uri="{FF2B5EF4-FFF2-40B4-BE49-F238E27FC236}">
                <a16:creationId xmlns:a16="http://schemas.microsoft.com/office/drawing/2014/main" id="{31F61E56-C645-DF2D-8744-FF25BD601A1F}"/>
              </a:ext>
            </a:extLst>
          </p:cNvPr>
          <p:cNvSpPr>
            <a:spLocks noGrp="1"/>
          </p:cNvSpPr>
          <p:nvPr>
            <p:ph type="body" sz="quarter" idx="11"/>
          </p:nvPr>
        </p:nvSpPr>
        <p:spPr/>
        <p:txBody>
          <a:bodyPr/>
          <a:lstStyle/>
          <a:p>
            <a:r>
              <a:rPr lang="en-US" dirty="0"/>
              <a:t>Training Overview </a:t>
            </a:r>
          </a:p>
          <a:p>
            <a:r>
              <a:rPr lang="en-US" b="1" dirty="0">
                <a:solidFill>
                  <a:schemeClr val="accent1"/>
                </a:solidFill>
              </a:rPr>
              <a:t>eValuator™ Overview​</a:t>
            </a:r>
          </a:p>
          <a:p>
            <a:r>
              <a:rPr lang="en-US" dirty="0"/>
              <a:t>Requires Further Review</a:t>
            </a:r>
          </a:p>
          <a:p>
            <a:r>
              <a:rPr lang="en-US" dirty="0"/>
              <a:t>eValuator™ Rules​</a:t>
            </a:r>
          </a:p>
          <a:p>
            <a:r>
              <a:rPr lang="en-US" dirty="0"/>
              <a:t>Automated Pre-bill Analysis Workflow​</a:t>
            </a:r>
          </a:p>
          <a:p>
            <a:r>
              <a:rPr lang="en-US" dirty="0"/>
              <a:t>eValuator Trivia </a:t>
            </a:r>
          </a:p>
          <a:p>
            <a:r>
              <a:rPr lang="en-US" dirty="0"/>
              <a:t>Test Cases in UAT​</a:t>
            </a:r>
          </a:p>
          <a:p>
            <a:r>
              <a:rPr lang="en-US" dirty="0"/>
              <a:t>Q&amp;A</a:t>
            </a:r>
          </a:p>
          <a:p>
            <a:endParaRPr lang="en-US" dirty="0"/>
          </a:p>
        </p:txBody>
      </p:sp>
      <p:sp>
        <p:nvSpPr>
          <p:cNvPr id="4" name="Text Placeholder 3">
            <a:extLst>
              <a:ext uri="{FF2B5EF4-FFF2-40B4-BE49-F238E27FC236}">
                <a16:creationId xmlns:a16="http://schemas.microsoft.com/office/drawing/2014/main" id="{F10FCBF1-EC5F-DDDF-0ABE-3B2EB0725B34}"/>
              </a:ext>
            </a:extLst>
          </p:cNvPr>
          <p:cNvSpPr>
            <a:spLocks noGrp="1"/>
          </p:cNvSpPr>
          <p:nvPr>
            <p:ph type="body" idx="12"/>
          </p:nvPr>
        </p:nvSpPr>
        <p:spPr/>
        <p:txBody>
          <a:bodyPr/>
          <a:lstStyle/>
          <a:p>
            <a:r>
              <a:rPr lang="en-US" dirty="0"/>
              <a:t>eValuator Overview</a:t>
            </a:r>
          </a:p>
        </p:txBody>
      </p:sp>
      <p:sp>
        <p:nvSpPr>
          <p:cNvPr id="5" name="Text Placeholder 4">
            <a:extLst>
              <a:ext uri="{FF2B5EF4-FFF2-40B4-BE49-F238E27FC236}">
                <a16:creationId xmlns:a16="http://schemas.microsoft.com/office/drawing/2014/main" id="{66A18B19-3512-22CA-F8AA-30D6DB4CBF2F}"/>
              </a:ext>
            </a:extLst>
          </p:cNvPr>
          <p:cNvSpPr>
            <a:spLocks noGrp="1"/>
          </p:cNvSpPr>
          <p:nvPr>
            <p:ph type="body" idx="13"/>
          </p:nvPr>
        </p:nvSpPr>
        <p:spPr/>
        <p:txBody>
          <a:bodyPr/>
          <a:lstStyle/>
          <a:p>
            <a:r>
              <a:rPr lang="en-US" dirty="0"/>
              <a:t>Where does eValuator fit into your workflow?</a:t>
            </a:r>
          </a:p>
        </p:txBody>
      </p:sp>
      <p:sp>
        <p:nvSpPr>
          <p:cNvPr id="6" name="Footer Placeholder 5">
            <a:extLst>
              <a:ext uri="{FF2B5EF4-FFF2-40B4-BE49-F238E27FC236}">
                <a16:creationId xmlns:a16="http://schemas.microsoft.com/office/drawing/2014/main" id="{C82D42E3-9A49-B263-D46C-ADBF6FDE88B9}"/>
              </a:ext>
            </a:extLst>
          </p:cNvPr>
          <p:cNvSpPr>
            <a:spLocks noGrp="1"/>
          </p:cNvSpPr>
          <p:nvPr>
            <p:ph type="ftr" sz="quarter" idx="3"/>
          </p:nvPr>
        </p:nvSpPr>
        <p:spPr/>
        <p:txBody>
          <a:bodyPr/>
          <a:lstStyle/>
          <a:p>
            <a:pPr algn="ctr"/>
            <a:r>
              <a:rPr lang="en-US"/>
              <a:t>© </a:t>
            </a:r>
            <a:fld id="{0962151A-B0F7-F543-9C74-9E6B987703C3}" type="datetimeyyyy">
              <a:rPr lang="en-US" smtClean="0"/>
              <a:pPr algn="ctr"/>
              <a:t>2024</a:t>
            </a:fld>
            <a:r>
              <a:rPr lang="en-US"/>
              <a:t> Streamline Health, Inc. All Rights Reserved. Proprietary &amp; Confidential. </a:t>
            </a:r>
          </a:p>
        </p:txBody>
      </p:sp>
      <p:pic>
        <p:nvPicPr>
          <p:cNvPr id="11" name="Picture 10">
            <a:extLst>
              <a:ext uri="{FF2B5EF4-FFF2-40B4-BE49-F238E27FC236}">
                <a16:creationId xmlns:a16="http://schemas.microsoft.com/office/drawing/2014/main" id="{89118699-841F-2757-6CD6-E2685FC58F0B}"/>
              </a:ext>
            </a:extLst>
          </p:cNvPr>
          <p:cNvPicPr>
            <a:picLocks noChangeAspect="1"/>
          </p:cNvPicPr>
          <p:nvPr/>
        </p:nvPicPr>
        <p:blipFill>
          <a:blip r:embed="rId3"/>
          <a:stretch>
            <a:fillRect/>
          </a:stretch>
        </p:blipFill>
        <p:spPr>
          <a:xfrm>
            <a:off x="2689934" y="2589998"/>
            <a:ext cx="8667750" cy="2952750"/>
          </a:xfrm>
          <a:prstGeom prst="rect">
            <a:avLst/>
          </a:prstGeom>
        </p:spPr>
      </p:pic>
    </p:spTree>
    <p:extLst>
      <p:ext uri="{BB962C8B-B14F-4D97-AF65-F5344CB8AC3E}">
        <p14:creationId xmlns:p14="http://schemas.microsoft.com/office/powerpoint/2010/main" val="386692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943939-1942-205C-4F3A-66F775F12DB5}"/>
              </a:ext>
            </a:extLst>
          </p:cNvPr>
          <p:cNvSpPr/>
          <p:nvPr/>
        </p:nvSpPr>
        <p:spPr>
          <a:xfrm>
            <a:off x="3642102" y="1950203"/>
            <a:ext cx="2363491" cy="28413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 name="Rectangle 13">
            <a:extLst>
              <a:ext uri="{FF2B5EF4-FFF2-40B4-BE49-F238E27FC236}">
                <a16:creationId xmlns:a16="http://schemas.microsoft.com/office/drawing/2014/main" id="{7B0DE2FB-3757-D485-6058-65B6F8B3C4BE}"/>
              </a:ext>
            </a:extLst>
          </p:cNvPr>
          <p:cNvSpPr/>
          <p:nvPr/>
        </p:nvSpPr>
        <p:spPr>
          <a:xfrm>
            <a:off x="3642102" y="2583051"/>
            <a:ext cx="2363490" cy="30996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5" name="Rectangle 14">
            <a:extLst>
              <a:ext uri="{FF2B5EF4-FFF2-40B4-BE49-F238E27FC236}">
                <a16:creationId xmlns:a16="http://schemas.microsoft.com/office/drawing/2014/main" id="{356BDE98-5EBA-EBB7-D41F-C3EB98E5D8A7}"/>
              </a:ext>
            </a:extLst>
          </p:cNvPr>
          <p:cNvSpPr/>
          <p:nvPr/>
        </p:nvSpPr>
        <p:spPr>
          <a:xfrm>
            <a:off x="3642101" y="3228813"/>
            <a:ext cx="2363490" cy="2712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Rectangle 9">
            <a:extLst>
              <a:ext uri="{FF2B5EF4-FFF2-40B4-BE49-F238E27FC236}">
                <a16:creationId xmlns:a16="http://schemas.microsoft.com/office/drawing/2014/main" id="{93BDE08D-94F5-ED16-A243-D3746FDF2CB2}"/>
              </a:ext>
            </a:extLst>
          </p:cNvPr>
          <p:cNvSpPr/>
          <p:nvPr/>
        </p:nvSpPr>
        <p:spPr>
          <a:xfrm>
            <a:off x="3642101" y="4132881"/>
            <a:ext cx="2363491" cy="2970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 name="Rectangle 11">
            <a:extLst>
              <a:ext uri="{FF2B5EF4-FFF2-40B4-BE49-F238E27FC236}">
                <a16:creationId xmlns:a16="http://schemas.microsoft.com/office/drawing/2014/main" id="{67266BE7-E6D5-E52A-43E4-3A824AA96F61}"/>
              </a:ext>
            </a:extLst>
          </p:cNvPr>
          <p:cNvSpPr/>
          <p:nvPr/>
        </p:nvSpPr>
        <p:spPr>
          <a:xfrm>
            <a:off x="3642101" y="4742078"/>
            <a:ext cx="2363490" cy="2712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9" name="TextBox 3">
            <a:extLst>
              <a:ext uri="{FF2B5EF4-FFF2-40B4-BE49-F238E27FC236}">
                <a16:creationId xmlns:a16="http://schemas.microsoft.com/office/drawing/2014/main" id="{58756E0B-64DF-FC3F-3531-E8A151B10B07}"/>
              </a:ext>
            </a:extLst>
          </p:cNvPr>
          <p:cNvSpPr txBox="1"/>
          <p:nvPr/>
        </p:nvSpPr>
        <p:spPr>
          <a:xfrm>
            <a:off x="3312133" y="1955885"/>
            <a:ext cx="7435991" cy="342760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Tx/>
              <a:buBlip>
                <a:blip r:embed="rId3"/>
              </a:buBlip>
              <a:tabLst/>
              <a:defRPr/>
            </a:pPr>
            <a:r>
              <a:rPr kumimoji="0" lang="en-US" sz="1600" b="1" i="0" u="none" strike="noStrike" kern="1200" cap="none" spc="0" normalizeH="0" baseline="0" noProof="0" dirty="0">
                <a:ln>
                  <a:noFill/>
                </a:ln>
                <a:solidFill>
                  <a:srgbClr val="FFFFFF"/>
                </a:solidFill>
                <a:effectLst/>
                <a:uLnTx/>
                <a:uFillTx/>
                <a:latin typeface="Segoe UI"/>
                <a:ea typeface="+mn-ea"/>
                <a:cs typeface="+mn-cs"/>
              </a:rPr>
              <a:t>100% certainty of error</a:t>
            </a:r>
            <a:r>
              <a:rPr kumimoji="0" lang="en-US" sz="1600" b="1" i="0" u="none" strike="noStrike" kern="1200" cap="none" spc="0" normalizeH="0" baseline="0" noProof="0" dirty="0">
                <a:ln>
                  <a:noFill/>
                </a:ln>
                <a:solidFill>
                  <a:srgbClr val="85776F"/>
                </a:solidFill>
                <a:effectLst/>
                <a:uLnTx/>
                <a:uFillTx/>
                <a:latin typeface="Segoe UI"/>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85776F"/>
                </a:solidFill>
                <a:effectLst/>
                <a:uLnTx/>
                <a:uFillTx/>
                <a:latin typeface="Segoe UI"/>
                <a:ea typeface="+mn-ea"/>
                <a:cs typeface="+mn-cs"/>
              </a:rPr>
              <a:t>ICD-10 burn code reported with a non-burn debridement code</a:t>
            </a:r>
            <a:endParaRPr kumimoji="0" lang="en-US" sz="1600" b="0" i="0" u="none" strike="noStrike" kern="1200" cap="none" spc="0" normalizeH="0" baseline="0" noProof="0" dirty="0">
              <a:ln>
                <a:noFill/>
              </a:ln>
              <a:solidFill>
                <a:srgbClr val="85776F"/>
              </a:solidFill>
              <a:effectLst/>
              <a:uLnTx/>
              <a:uFillTx/>
              <a:latin typeface="Segoe UI"/>
              <a:ea typeface="+mn-ea"/>
              <a:cs typeface="Segoe UI"/>
            </a:endParaRPr>
          </a:p>
          <a:p>
            <a:pPr marL="285750" marR="0" lvl="0" indent="-285750" algn="l" defTabSz="914400" rtl="0" eaLnBrk="1" fontAlgn="auto" latinLnBrk="0" hangingPunct="1">
              <a:lnSpc>
                <a:spcPct val="90000"/>
              </a:lnSpc>
              <a:spcBef>
                <a:spcPts val="1000"/>
              </a:spcBef>
              <a:spcAft>
                <a:spcPts val="0"/>
              </a:spcAft>
              <a:buClrTx/>
              <a:buSzTx/>
              <a:buFontTx/>
              <a:buBlip>
                <a:blip r:embed="rId3"/>
              </a:buBlip>
              <a:tabLst/>
              <a:defRPr/>
            </a:pPr>
            <a:r>
              <a:rPr kumimoji="0" lang="en-US" sz="1600" b="1" i="0" u="none" strike="noStrike" kern="1200" cap="none" spc="0" normalizeH="0" baseline="0" noProof="0" dirty="0">
                <a:ln>
                  <a:noFill/>
                </a:ln>
                <a:solidFill>
                  <a:srgbClr val="FFFFFF"/>
                </a:solidFill>
                <a:effectLst/>
                <a:uLnTx/>
                <a:uFillTx/>
                <a:latin typeface="Segoe UI"/>
                <a:ea typeface="+mn-ea"/>
                <a:cs typeface="+mn-cs"/>
              </a:rPr>
              <a:t>90% certainty of error </a:t>
            </a:r>
            <a:r>
              <a:rPr kumimoji="0" lang="en-US" sz="1600" b="1" i="0" u="none" strike="noStrike" kern="1200" cap="none" spc="0" normalizeH="0" baseline="0" noProof="0" dirty="0">
                <a:ln>
                  <a:noFill/>
                </a:ln>
                <a:solidFill>
                  <a:srgbClr val="85776F"/>
                </a:solidFill>
                <a:effectLst/>
                <a:uLnTx/>
                <a:uFillTx/>
                <a:latin typeface="Segoe UI"/>
                <a:ea typeface="+mn-ea"/>
                <a:cs typeface="+mn-cs"/>
              </a:rPr>
              <a:t>​</a:t>
            </a:r>
            <a:r>
              <a:rPr kumimoji="0" lang="en-US" sz="1600" b="0" i="0" u="none" strike="noStrike" kern="1200" cap="none" spc="0" normalizeH="0" baseline="0" noProof="0" dirty="0">
                <a:ln>
                  <a:noFill/>
                </a:ln>
                <a:solidFill>
                  <a:srgbClr val="000000"/>
                </a:solidFill>
                <a:effectLst/>
                <a:uLnTx/>
                <a:uFillTx/>
                <a:latin typeface="Times New Roman"/>
                <a:ea typeface="+mn-ea"/>
                <a:cs typeface="Times New Roman"/>
              </a:rPr>
              <a:t> </a:t>
            </a:r>
            <a:endParaRPr kumimoji="0" lang="en-US" sz="1600" b="1" i="0" u="none" strike="noStrike" kern="1200" cap="none" spc="0" normalizeH="0" baseline="0" noProof="0" dirty="0">
              <a:ln>
                <a:noFill/>
              </a:ln>
              <a:solidFill>
                <a:srgbClr val="85776F">
                  <a:lumMod val="50000"/>
                </a:srgbClr>
              </a:solidFill>
              <a:effectLst/>
              <a:uLnTx/>
              <a:uFillTx/>
              <a:latin typeface="Times New Roman"/>
              <a:ea typeface="+mn-ea"/>
              <a:cs typeface="Times New Roman"/>
            </a:endParaRPr>
          </a:p>
          <a:p>
            <a:pPr marL="685800" marR="0" lvl="1" indent="-228600" algn="l" defTabSz="914400" rtl="0" eaLnBrk="1" fontAlgn="auto" latinLnBrk="0" hangingPunct="1">
              <a:lnSpc>
                <a:spcPct val="90000"/>
              </a:lnSpc>
              <a:spcBef>
                <a:spcPts val="50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85776F"/>
                </a:solidFill>
                <a:effectLst/>
                <a:uLnTx/>
                <a:uFillTx/>
                <a:latin typeface="Segoe UI"/>
                <a:ea typeface="+mn-ea"/>
                <a:cs typeface="+mn-cs"/>
              </a:rPr>
              <a:t>99202 has been reported with 2 or more chronic conditions</a:t>
            </a:r>
            <a:endParaRPr kumimoji="0" lang="en-US" sz="1600" b="0" i="0" u="none" strike="noStrike" kern="1200" cap="none" spc="0" normalizeH="0" baseline="0" noProof="0" dirty="0">
              <a:ln>
                <a:noFill/>
              </a:ln>
              <a:solidFill>
                <a:srgbClr val="85776F"/>
              </a:solidFill>
              <a:effectLst/>
              <a:uLnTx/>
              <a:uFillTx/>
              <a:latin typeface="Segoe UI"/>
              <a:ea typeface="+mn-ea"/>
              <a:cs typeface="Segoe UI"/>
            </a:endParaRPr>
          </a:p>
          <a:p>
            <a:pPr marL="285750" marR="0" lvl="0" indent="-285750" algn="l" defTabSz="914400" rtl="0" eaLnBrk="1" fontAlgn="auto" latinLnBrk="0" hangingPunct="1">
              <a:lnSpc>
                <a:spcPct val="90000"/>
              </a:lnSpc>
              <a:spcBef>
                <a:spcPts val="1000"/>
              </a:spcBef>
              <a:spcAft>
                <a:spcPts val="0"/>
              </a:spcAft>
              <a:buClrTx/>
              <a:buSzTx/>
              <a:buFontTx/>
              <a:buBlip>
                <a:blip r:embed="rId3"/>
              </a:buBlip>
              <a:tabLst/>
              <a:defRPr/>
            </a:pPr>
            <a:r>
              <a:rPr kumimoji="0" lang="en-US" sz="1600" b="1" i="0" u="none" strike="noStrike" kern="1200" cap="none" spc="0" normalizeH="0" baseline="0" noProof="0" dirty="0">
                <a:ln>
                  <a:noFill/>
                </a:ln>
                <a:solidFill>
                  <a:srgbClr val="FFFFFF"/>
                </a:solidFill>
                <a:effectLst/>
                <a:uLnTx/>
                <a:uFillTx/>
                <a:latin typeface="Segoe UI"/>
                <a:ea typeface="+mn-ea"/>
                <a:cs typeface="+mn-cs"/>
              </a:rPr>
              <a:t>70% certainty of error ​</a:t>
            </a:r>
            <a:r>
              <a:rPr kumimoji="0" lang="en-US" sz="1600" b="0" i="0" u="none" strike="noStrike" kern="1200" cap="none" spc="0" normalizeH="0" baseline="0" noProof="0" dirty="0">
                <a:ln>
                  <a:noFill/>
                </a:ln>
                <a:solidFill>
                  <a:srgbClr val="FFFFFF"/>
                </a:solidFill>
                <a:effectLst/>
                <a:uLnTx/>
                <a:uFillTx/>
                <a:latin typeface="Times New Roman"/>
                <a:ea typeface="+mn-ea"/>
                <a:cs typeface="Times New Roman"/>
              </a:rPr>
              <a:t> </a:t>
            </a:r>
            <a:endParaRPr kumimoji="0" lang="en-US" sz="1600" b="1" i="0" u="none" strike="noStrike" kern="1200" cap="none" spc="0" normalizeH="0" baseline="0" noProof="0" dirty="0">
              <a:ln>
                <a:noFill/>
              </a:ln>
              <a:solidFill>
                <a:srgbClr val="FFFFFF"/>
              </a:solidFill>
              <a:effectLst/>
              <a:uLnTx/>
              <a:uFillTx/>
              <a:latin typeface="Times New Roman"/>
              <a:ea typeface="+mn-ea"/>
              <a:cs typeface="Times New Roman"/>
            </a:endParaRPr>
          </a:p>
          <a:p>
            <a:pPr marL="685800" marR="0" lvl="1" indent="-228600" algn="l" defTabSz="914400" rtl="0" eaLnBrk="1" fontAlgn="auto" latinLnBrk="0" hangingPunct="1">
              <a:lnSpc>
                <a:spcPct val="90000"/>
              </a:lnSpc>
              <a:spcBef>
                <a:spcPts val="50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85776F"/>
                </a:solidFill>
                <a:effectLst/>
                <a:uLnTx/>
                <a:uFillTx/>
                <a:latin typeface="Segoe UI"/>
                <a:ea typeface="+mn-ea"/>
                <a:cs typeface="+mn-cs"/>
              </a:rPr>
              <a:t>CPT codes for specimen validity billed with drug screening CPT codes</a:t>
            </a:r>
            <a:endParaRPr kumimoji="0" lang="en-US" sz="1600" b="0" i="0" u="none" strike="noStrike" kern="1200" cap="none" spc="0" normalizeH="0" baseline="0" noProof="0" dirty="0">
              <a:ln>
                <a:noFill/>
              </a:ln>
              <a:solidFill>
                <a:srgbClr val="85776F"/>
              </a:solidFill>
              <a:effectLst/>
              <a:uLnTx/>
              <a:uFillTx/>
              <a:latin typeface="Segoe UI"/>
              <a:ea typeface="+mn-ea"/>
              <a:cs typeface="Segoe UI"/>
            </a:endParaRPr>
          </a:p>
          <a:p>
            <a:pPr marL="457200" marR="0" lvl="1" indent="0" algn="l" defTabSz="914400" rtl="0" eaLnBrk="1" fontAlgn="auto" latinLnBrk="0" hangingPunct="1">
              <a:lnSpc>
                <a:spcPct val="90000"/>
              </a:lnSpc>
              <a:spcBef>
                <a:spcPts val="5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Segoe UI"/>
              <a:ea typeface="+mn-ea"/>
              <a:cs typeface="Segoe UI"/>
            </a:endParaRPr>
          </a:p>
          <a:p>
            <a:pPr marL="285750" marR="0" lvl="0" indent="-285750" algn="l" defTabSz="914400" rtl="0" eaLnBrk="1" fontAlgn="auto" latinLnBrk="0" hangingPunct="1">
              <a:lnSpc>
                <a:spcPct val="90000"/>
              </a:lnSpc>
              <a:spcBef>
                <a:spcPts val="1000"/>
              </a:spcBef>
              <a:spcAft>
                <a:spcPts val="0"/>
              </a:spcAft>
              <a:buClrTx/>
              <a:buSzTx/>
              <a:buFontTx/>
              <a:buBlip>
                <a:blip r:embed="rId3"/>
              </a:buBlip>
              <a:tabLst/>
              <a:defRPr/>
            </a:pPr>
            <a:r>
              <a:rPr kumimoji="0" lang="en-US" sz="1600" b="1" i="0" u="none" strike="noStrike" kern="1200" cap="none" spc="0" normalizeH="0" baseline="0" noProof="0" dirty="0">
                <a:ln>
                  <a:noFill/>
                </a:ln>
                <a:solidFill>
                  <a:srgbClr val="FFFFFF"/>
                </a:solidFill>
                <a:effectLst/>
                <a:uLnTx/>
                <a:uFillTx/>
                <a:latin typeface="Segoe UI"/>
                <a:ea typeface="+mn-ea"/>
                <a:cs typeface="+mn-cs"/>
              </a:rPr>
              <a:t>50% certainty of error​</a:t>
            </a:r>
            <a:endParaRPr kumimoji="0" lang="en-US" sz="1600" b="1" i="0" u="none" strike="noStrike" kern="1200" cap="none" spc="0" normalizeH="0" baseline="0" noProof="0" dirty="0">
              <a:ln>
                <a:noFill/>
              </a:ln>
              <a:solidFill>
                <a:srgbClr val="FFFFFF"/>
              </a:solidFill>
              <a:effectLst/>
              <a:uLnTx/>
              <a:uFillTx/>
              <a:latin typeface="Segoe UI"/>
              <a:ea typeface="+mn-ea"/>
              <a:cs typeface="Segoe UI"/>
            </a:endParaRPr>
          </a:p>
          <a:p>
            <a:pPr marL="685800" marR="0" lvl="1" indent="-228600" algn="l" defTabSz="914400" rtl="0" eaLnBrk="1" fontAlgn="auto" latinLnBrk="0" hangingPunct="1">
              <a:lnSpc>
                <a:spcPct val="90000"/>
              </a:lnSpc>
              <a:spcBef>
                <a:spcPts val="50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85776F"/>
                </a:solidFill>
                <a:effectLst/>
                <a:uLnTx/>
                <a:uFillTx/>
                <a:latin typeface="Segoe UI"/>
                <a:ea typeface="+mn-ea"/>
                <a:cs typeface="+mn-cs"/>
              </a:rPr>
              <a:t>Modifier 59 appended to code 11720 when billed with 11055</a:t>
            </a:r>
            <a:endParaRPr kumimoji="0" lang="en-US" sz="1600" b="0" i="0" u="none" strike="noStrike" kern="1200" cap="none" spc="0" normalizeH="0" baseline="0" noProof="0" dirty="0">
              <a:ln>
                <a:noFill/>
              </a:ln>
              <a:solidFill>
                <a:srgbClr val="85776F"/>
              </a:solidFill>
              <a:effectLst/>
              <a:uLnTx/>
              <a:uFillTx/>
              <a:latin typeface="Segoe UI"/>
              <a:ea typeface="+mn-ea"/>
              <a:cs typeface="Segoe UI"/>
            </a:endParaRPr>
          </a:p>
          <a:p>
            <a:pPr marL="285750" marR="0" lvl="0" indent="-285750" algn="l" defTabSz="914400" rtl="0" eaLnBrk="1" fontAlgn="auto" latinLnBrk="0" hangingPunct="1">
              <a:lnSpc>
                <a:spcPct val="90000"/>
              </a:lnSpc>
              <a:spcBef>
                <a:spcPts val="1000"/>
              </a:spcBef>
              <a:spcAft>
                <a:spcPts val="0"/>
              </a:spcAft>
              <a:buClrTx/>
              <a:buSzTx/>
              <a:buFontTx/>
              <a:buBlip>
                <a:blip r:embed="rId3"/>
              </a:buBlip>
              <a:tabLst/>
              <a:defRPr/>
            </a:pPr>
            <a:r>
              <a:rPr kumimoji="0" lang="en-US" sz="1600" b="1" i="0" u="none" strike="noStrike" kern="1200" cap="none" spc="0" normalizeH="0" baseline="0" noProof="0" dirty="0">
                <a:ln>
                  <a:noFill/>
                </a:ln>
                <a:solidFill>
                  <a:srgbClr val="FFFFFF"/>
                </a:solidFill>
                <a:effectLst/>
                <a:uLnTx/>
                <a:uFillTx/>
                <a:latin typeface="Segoe UI"/>
                <a:ea typeface="+mn-ea"/>
                <a:cs typeface="+mn-cs"/>
              </a:rPr>
              <a:t>10% certainty of error​</a:t>
            </a:r>
            <a:endParaRPr kumimoji="0" lang="en-US" sz="1600" b="1" i="0" u="none" strike="noStrike" kern="1200" cap="none" spc="0" normalizeH="0" baseline="0" noProof="0" dirty="0">
              <a:ln>
                <a:noFill/>
              </a:ln>
              <a:solidFill>
                <a:srgbClr val="FFFFFF"/>
              </a:solidFill>
              <a:effectLst/>
              <a:uLnTx/>
              <a:uFillTx/>
              <a:latin typeface="Segoe UI"/>
              <a:ea typeface="+mn-ea"/>
              <a:cs typeface="Segoe UI"/>
            </a:endParaRPr>
          </a:p>
          <a:p>
            <a:pPr marL="685800" marR="0" lvl="1" indent="-228600" algn="l" defTabSz="914400" rtl="0" eaLnBrk="1" fontAlgn="auto" latinLnBrk="0" hangingPunct="1">
              <a:lnSpc>
                <a:spcPct val="90000"/>
              </a:lnSpc>
              <a:spcBef>
                <a:spcPts val="50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85776F"/>
                </a:solidFill>
                <a:effectLst/>
                <a:uLnTx/>
                <a:uFillTx/>
                <a:latin typeface="Segoe UI"/>
                <a:ea typeface="+mn-ea"/>
                <a:cs typeface="+mn-cs"/>
              </a:rPr>
              <a:t>Introduction of anesthetic agents by injection vs. indwelling catheter</a:t>
            </a:r>
            <a:endParaRPr kumimoji="0" lang="en-US" sz="1600" b="0" i="0" u="none" strike="noStrike" kern="1200" cap="none" spc="0" normalizeH="0" baseline="0" noProof="0" dirty="0">
              <a:ln>
                <a:noFill/>
              </a:ln>
              <a:solidFill>
                <a:srgbClr val="85776F"/>
              </a:solidFill>
              <a:effectLst/>
              <a:uLnTx/>
              <a:uFillTx/>
              <a:latin typeface="Segoe UI"/>
              <a:ea typeface="+mn-ea"/>
              <a:cs typeface="Segoe UI"/>
            </a:endParaRPr>
          </a:p>
        </p:txBody>
      </p:sp>
      <p:sp>
        <p:nvSpPr>
          <p:cNvPr id="3" name="Text Placeholder 2">
            <a:extLst>
              <a:ext uri="{FF2B5EF4-FFF2-40B4-BE49-F238E27FC236}">
                <a16:creationId xmlns:a16="http://schemas.microsoft.com/office/drawing/2014/main" id="{31F61E56-C645-DF2D-8744-FF25BD601A1F}"/>
              </a:ext>
            </a:extLst>
          </p:cNvPr>
          <p:cNvSpPr>
            <a:spLocks noGrp="1"/>
          </p:cNvSpPr>
          <p:nvPr>
            <p:ph type="body" sz="quarter" idx="11"/>
          </p:nvPr>
        </p:nvSpPr>
        <p:spPr/>
        <p:txBody>
          <a:bodyPr lIns="91440" tIns="45720" rIns="91440" bIns="45720" anchor="t"/>
          <a:lstStyle/>
          <a:p>
            <a:r>
              <a:rPr lang="en-US">
                <a:latin typeface="Archivo"/>
                <a:cs typeface="Segoe UI"/>
              </a:rPr>
              <a:t>Training Overview </a:t>
            </a:r>
            <a:endParaRPr lang="en-US"/>
          </a:p>
          <a:p>
            <a:r>
              <a:rPr lang="en-US" err="1">
                <a:latin typeface="Archivo"/>
                <a:cs typeface="Segoe UI"/>
              </a:rPr>
              <a:t>eValuator</a:t>
            </a:r>
            <a:r>
              <a:rPr lang="en-US">
                <a:latin typeface="Archivo"/>
                <a:cs typeface="Segoe UI"/>
              </a:rPr>
              <a:t> Overview </a:t>
            </a:r>
            <a:endParaRPr lang="en-US"/>
          </a:p>
          <a:p>
            <a:r>
              <a:rPr lang="en-US">
                <a:solidFill>
                  <a:schemeClr val="accent1"/>
                </a:solidFill>
                <a:latin typeface="Archivo"/>
                <a:cs typeface="Segoe UI"/>
              </a:rPr>
              <a:t>Requires Further Review </a:t>
            </a:r>
            <a:endParaRPr lang="en-US">
              <a:solidFill>
                <a:schemeClr val="accent1"/>
              </a:solidFill>
            </a:endParaRPr>
          </a:p>
          <a:p>
            <a:r>
              <a:rPr lang="en-US" err="1">
                <a:latin typeface="Archivo"/>
                <a:cs typeface="Segoe UI"/>
              </a:rPr>
              <a:t>eValuator</a:t>
            </a:r>
            <a:r>
              <a:rPr lang="en-US">
                <a:latin typeface="Archivo"/>
                <a:cs typeface="Segoe UI"/>
              </a:rPr>
              <a:t> Rules </a:t>
            </a:r>
            <a:endParaRPr lang="en-US"/>
          </a:p>
          <a:p>
            <a:r>
              <a:rPr lang="en-US">
                <a:latin typeface="Archivo"/>
                <a:cs typeface="Segoe UI"/>
              </a:rPr>
              <a:t>Automated Pre-bill Analysis Workflow </a:t>
            </a:r>
            <a:endParaRPr lang="en-US"/>
          </a:p>
          <a:p>
            <a:r>
              <a:rPr lang="en-US" err="1">
                <a:latin typeface="Archivo"/>
                <a:cs typeface="Segoe UI"/>
              </a:rPr>
              <a:t>eValuator</a:t>
            </a:r>
            <a:r>
              <a:rPr lang="en-US">
                <a:latin typeface="Archivo"/>
                <a:cs typeface="Segoe UI"/>
              </a:rPr>
              <a:t> Trivia </a:t>
            </a:r>
            <a:endParaRPr lang="en-US"/>
          </a:p>
          <a:p>
            <a:r>
              <a:rPr lang="en-US">
                <a:latin typeface="Archivo"/>
                <a:cs typeface="Segoe UI"/>
              </a:rPr>
              <a:t>Test Cases in UAT </a:t>
            </a:r>
            <a:endParaRPr lang="en-US"/>
          </a:p>
          <a:p>
            <a:r>
              <a:rPr lang="en-US">
                <a:latin typeface="Archivo"/>
                <a:cs typeface="Segoe UI"/>
              </a:rPr>
              <a:t>Q&amp;A</a:t>
            </a:r>
            <a:endParaRPr lang="en-US">
              <a:cs typeface="Segoe UI"/>
            </a:endParaRPr>
          </a:p>
        </p:txBody>
      </p:sp>
      <p:sp>
        <p:nvSpPr>
          <p:cNvPr id="4" name="Text Placeholder 3">
            <a:extLst>
              <a:ext uri="{FF2B5EF4-FFF2-40B4-BE49-F238E27FC236}">
                <a16:creationId xmlns:a16="http://schemas.microsoft.com/office/drawing/2014/main" id="{F10FCBF1-EC5F-DDDF-0ABE-3B2EB0725B34}"/>
              </a:ext>
            </a:extLst>
          </p:cNvPr>
          <p:cNvSpPr>
            <a:spLocks noGrp="1"/>
          </p:cNvSpPr>
          <p:nvPr>
            <p:ph type="body" idx="12"/>
          </p:nvPr>
        </p:nvSpPr>
        <p:spPr/>
        <p:txBody>
          <a:bodyPr lIns="0" tIns="0" rIns="0" bIns="0" anchor="t"/>
          <a:lstStyle/>
          <a:p>
            <a:r>
              <a:rPr lang="en-US" b="0">
                <a:latin typeface="Archivo Medium"/>
              </a:rPr>
              <a:t>Requires Further Review - What gets held and what doesn’t?</a:t>
            </a:r>
            <a:endParaRPr lang="en-US" sz="2000"/>
          </a:p>
        </p:txBody>
      </p:sp>
      <p:sp>
        <p:nvSpPr>
          <p:cNvPr id="6" name="Footer Placeholder 5">
            <a:extLst>
              <a:ext uri="{FF2B5EF4-FFF2-40B4-BE49-F238E27FC236}">
                <a16:creationId xmlns:a16="http://schemas.microsoft.com/office/drawing/2014/main" id="{C82D42E3-9A49-B263-D46C-ADBF6FDE88B9}"/>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40099"/>
                </a:solidFill>
                <a:effectLst/>
                <a:uLnTx/>
                <a:uFillTx/>
                <a:latin typeface="Archivo" panose="020B0503020202020B04" pitchFamily="34" charset="77"/>
                <a:ea typeface="+mn-ea"/>
              </a:rPr>
              <a:t>© </a:t>
            </a:r>
            <a:fld id="{0962151A-B0F7-F543-9C74-9E6B987703C3}" type="datetimeyyyy">
              <a:rPr kumimoji="0" lang="en-US" sz="700" b="0" i="0" u="none" strike="noStrike" kern="1200" cap="none" spc="0" normalizeH="0" baseline="0" noProof="0" smtClean="0">
                <a:ln>
                  <a:noFill/>
                </a:ln>
                <a:solidFill>
                  <a:srgbClr val="440099"/>
                </a:solidFill>
                <a:effectLst/>
                <a:uLnTx/>
                <a:uFillTx/>
                <a:latin typeface="Archivo" panose="020B0503020202020B04" pitchFamily="34" charset="77"/>
                <a:ea typeface="+mn-ea"/>
              </a:rPr>
              <a:pPr marL="0" marR="0" lvl="0" indent="0" algn="ctr" defTabSz="914400" rtl="0" eaLnBrk="1" fontAlgn="auto" latinLnBrk="0" hangingPunct="1">
                <a:lnSpc>
                  <a:spcPct val="100000"/>
                </a:lnSpc>
                <a:spcBef>
                  <a:spcPts val="0"/>
                </a:spcBef>
                <a:spcAft>
                  <a:spcPts val="0"/>
                </a:spcAft>
                <a:buClrTx/>
                <a:buSzTx/>
                <a:buFontTx/>
                <a:buNone/>
                <a:tabLst/>
                <a:defRPr/>
              </a:pPr>
              <a:t>2024</a:t>
            </a:fld>
            <a:r>
              <a:rPr kumimoji="0" lang="en-US" sz="700" b="0" i="0" u="none" strike="noStrike" kern="1200" cap="none" spc="0" normalizeH="0" baseline="0" noProof="0">
                <a:ln>
                  <a:noFill/>
                </a:ln>
                <a:solidFill>
                  <a:srgbClr val="440099"/>
                </a:solidFill>
                <a:effectLst/>
                <a:uLnTx/>
                <a:uFillTx/>
                <a:latin typeface="Archivo" panose="020B0503020202020B04" pitchFamily="34" charset="77"/>
                <a:ea typeface="+mn-ea"/>
              </a:rPr>
              <a:t> Streamline Health, Inc. All Rights Reserved. Proprietary &amp; Confidential. </a:t>
            </a:r>
          </a:p>
        </p:txBody>
      </p:sp>
      <p:sp>
        <p:nvSpPr>
          <p:cNvPr id="7" name="Holder 6">
            <a:extLst>
              <a:ext uri="{FF2B5EF4-FFF2-40B4-BE49-F238E27FC236}">
                <a16:creationId xmlns:a16="http://schemas.microsoft.com/office/drawing/2014/main" id="{082DF7EA-0C85-2265-9B43-127E1D77E5B0}"/>
              </a:ext>
            </a:extLst>
          </p:cNvPr>
          <p:cNvSpPr>
            <a:spLocks noGrp="1"/>
          </p:cNvSpPr>
          <p:nvPr>
            <p:ph type="sldNum" sz="quarter" idx="4"/>
          </p:nvPr>
        </p:nvSpPr>
        <p:spPr>
          <a:xfrm>
            <a:off x="11353800" y="409122"/>
            <a:ext cx="381000" cy="169054"/>
          </a:xfrm>
          <a:prstGeom prst="rect">
            <a:avLst/>
          </a:prstGeom>
        </p:spPr>
        <p:txBody>
          <a:bodyPr lIns="0" tIns="0" rIns="0" bIns="0"/>
          <a:lstStyle>
            <a:lvl1pPr algn="r">
              <a:defRPr sz="900" b="1" i="0">
                <a:solidFill>
                  <a:schemeClr val="accent1"/>
                </a:solidFill>
                <a:latin typeface="Archivo Medium" panose="020B0503020202020B04"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CAF036-4142-49E6-BD90-58A3D542B6F6}" type="slidenum">
              <a:rPr kumimoji="0" lang="en-US" sz="900" b="1" i="0" u="none" strike="noStrike" kern="1200" cap="none" spc="0" normalizeH="0" baseline="0" noProof="0" smtClean="0">
                <a:ln>
                  <a:noFill/>
                </a:ln>
                <a:solidFill>
                  <a:srgbClr val="00B5E1"/>
                </a:solidFill>
                <a:effectLst/>
                <a:uLnTx/>
                <a:uFillTx/>
                <a:latin typeface="Archivo Medium" panose="020B0503020202020B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srgbClr val="00B5E1"/>
              </a:solidFill>
              <a:effectLst/>
              <a:uLnTx/>
              <a:uFillTx/>
              <a:latin typeface="Archivo Medium" panose="020B0503020202020B04" pitchFamily="34" charset="77"/>
              <a:ea typeface="+mn-ea"/>
              <a:cs typeface="+mn-cs"/>
            </a:endParaRPr>
          </a:p>
        </p:txBody>
      </p:sp>
      <p:cxnSp>
        <p:nvCxnSpPr>
          <p:cNvPr id="5" name="Straight Arrow Connector 4">
            <a:extLst>
              <a:ext uri="{FF2B5EF4-FFF2-40B4-BE49-F238E27FC236}">
                <a16:creationId xmlns:a16="http://schemas.microsoft.com/office/drawing/2014/main" id="{6CC9B45B-C692-BDF9-2384-DD42D1ABBD20}"/>
              </a:ext>
            </a:extLst>
          </p:cNvPr>
          <p:cNvCxnSpPr/>
          <p:nvPr/>
        </p:nvCxnSpPr>
        <p:spPr>
          <a:xfrm>
            <a:off x="3210943" y="3950588"/>
            <a:ext cx="7322949" cy="22254"/>
          </a:xfrm>
          <a:prstGeom prst="straightConnector1">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675D5B3-7FA7-4900-D17E-C0378D81D7C9}"/>
              </a:ext>
            </a:extLst>
          </p:cNvPr>
          <p:cNvSpPr txBox="1"/>
          <p:nvPr/>
        </p:nvSpPr>
        <p:spPr>
          <a:xfrm>
            <a:off x="10680914" y="3861659"/>
            <a:ext cx="1226949" cy="197490"/>
          </a:xfrm>
          <a:prstGeom prst="rect">
            <a:avLst/>
          </a:prstGeom>
          <a:noFill/>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5" normalizeH="0" baseline="0" noProof="0">
                <a:ln>
                  <a:noFill/>
                </a:ln>
                <a:solidFill>
                  <a:srgbClr val="440099"/>
                </a:solidFill>
                <a:effectLst/>
                <a:uLnTx/>
                <a:uFillTx/>
                <a:latin typeface="Segoe UI"/>
                <a:ea typeface="+mn-ea"/>
                <a:cs typeface="Segoe UI"/>
              </a:rPr>
              <a:t>THRESHOLD</a:t>
            </a:r>
          </a:p>
        </p:txBody>
      </p:sp>
      <p:sp>
        <p:nvSpPr>
          <p:cNvPr id="9" name="Rectangle 8">
            <a:extLst>
              <a:ext uri="{FF2B5EF4-FFF2-40B4-BE49-F238E27FC236}">
                <a16:creationId xmlns:a16="http://schemas.microsoft.com/office/drawing/2014/main" id="{98F15115-3ED8-2B67-2F40-85F2525733B1}"/>
              </a:ext>
            </a:extLst>
          </p:cNvPr>
          <p:cNvSpPr/>
          <p:nvPr/>
        </p:nvSpPr>
        <p:spPr>
          <a:xfrm>
            <a:off x="10629253" y="3835830"/>
            <a:ext cx="1020304" cy="24539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119102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1D0B42-49A2-241E-37B1-79D5646456CD}"/>
              </a:ext>
            </a:extLst>
          </p:cNvPr>
          <p:cNvSpPr>
            <a:spLocks noGrp="1"/>
          </p:cNvSpPr>
          <p:nvPr>
            <p:ph type="body" idx="12"/>
          </p:nvPr>
        </p:nvSpPr>
        <p:spPr/>
        <p:txBody>
          <a:bodyPr lIns="0" tIns="0" rIns="0" bIns="0" anchor="t"/>
          <a:lstStyle/>
          <a:p>
            <a:r>
              <a:rPr lang="en-US" b="0" dirty="0">
                <a:latin typeface="Archivo Medium"/>
              </a:rPr>
              <a:t>EValuator Rules </a:t>
            </a:r>
            <a:endParaRPr lang="en-US" dirty="0"/>
          </a:p>
        </p:txBody>
      </p:sp>
      <p:sp>
        <p:nvSpPr>
          <p:cNvPr id="2" name="Text Placeholder 1">
            <a:extLst>
              <a:ext uri="{FF2B5EF4-FFF2-40B4-BE49-F238E27FC236}">
                <a16:creationId xmlns:a16="http://schemas.microsoft.com/office/drawing/2014/main" id="{21B1D386-94D2-1757-D6A4-C901EF43AE45}"/>
              </a:ext>
            </a:extLst>
          </p:cNvPr>
          <p:cNvSpPr>
            <a:spLocks noGrp="1"/>
          </p:cNvSpPr>
          <p:nvPr>
            <p:ph type="body" idx="1"/>
          </p:nvPr>
        </p:nvSpPr>
        <p:spPr>
          <a:xfrm>
            <a:off x="1546412" y="2292178"/>
            <a:ext cx="4303059" cy="2531475"/>
          </a:xfrm>
        </p:spPr>
        <p:txBody>
          <a:bodyPr lIns="0" tIns="0" rIns="0" bIns="0" anchor="t"/>
          <a:lstStyle/>
          <a:p>
            <a:r>
              <a:rPr lang="en-US" sz="1200" b="1" dirty="0">
                <a:latin typeface="Archivo"/>
              </a:rPr>
              <a:t>Rules Development </a:t>
            </a:r>
            <a:endParaRPr lang="en-US" sz="1200" b="1" dirty="0"/>
          </a:p>
          <a:p>
            <a:pPr marL="171450" indent="-171450">
              <a:buChar char="•"/>
            </a:pPr>
            <a:r>
              <a:rPr lang="en-US" sz="1200" dirty="0">
                <a:latin typeface="Archivo"/>
              </a:rPr>
              <a:t>Created by auditing experts each with decades of experience </a:t>
            </a:r>
            <a:endParaRPr lang="en-US" sz="1200" dirty="0"/>
          </a:p>
          <a:p>
            <a:pPr marL="171450" indent="-171450">
              <a:buChar char="•"/>
            </a:pPr>
            <a:r>
              <a:rPr lang="en-US" sz="1200" dirty="0">
                <a:latin typeface="Archivo"/>
              </a:rPr>
              <a:t>Leveraged data from more than 1.25 million audited cases </a:t>
            </a:r>
            <a:endParaRPr lang="en-US" sz="1200" dirty="0"/>
          </a:p>
          <a:p>
            <a:pPr marL="171450" indent="-171450">
              <a:buChar char="•"/>
            </a:pPr>
            <a:r>
              <a:rPr lang="en-US" sz="1200" dirty="0">
                <a:latin typeface="Archivo"/>
              </a:rPr>
              <a:t>Implementing machine-learning framework to pressure-test validity scores and take into account claims-based information </a:t>
            </a:r>
            <a:endParaRPr lang="en-US" sz="1200" dirty="0"/>
          </a:p>
          <a:p>
            <a:r>
              <a:rPr lang="en-US" sz="1200" b="1" dirty="0">
                <a:latin typeface="Archivo"/>
              </a:rPr>
              <a:t>Rules Editor </a:t>
            </a:r>
            <a:endParaRPr lang="en-US" sz="1200" b="1" dirty="0"/>
          </a:p>
          <a:p>
            <a:r>
              <a:rPr lang="en-US" sz="1200" b="1" dirty="0">
                <a:latin typeface="Archivo"/>
              </a:rPr>
              <a:t>Custom Thresholds: </a:t>
            </a:r>
            <a:endParaRPr lang="en-US" sz="1200" b="1" dirty="0"/>
          </a:p>
          <a:p>
            <a:pPr marL="171450" indent="-171450">
              <a:buChar char="•"/>
            </a:pPr>
            <a:r>
              <a:rPr lang="en-US" sz="1200" dirty="0">
                <a:latin typeface="Archivo"/>
              </a:rPr>
              <a:t>Customizable Validity Impact Score </a:t>
            </a:r>
            <a:endParaRPr lang="en-US" sz="1200" dirty="0"/>
          </a:p>
          <a:p>
            <a:pPr marL="171450" indent="-171450">
              <a:buChar char="•"/>
            </a:pPr>
            <a:r>
              <a:rPr lang="en-US" sz="1200" dirty="0">
                <a:latin typeface="Archivo"/>
              </a:rPr>
              <a:t>Customizable Notification Pop-up Thresholds </a:t>
            </a:r>
            <a:endParaRPr lang="en-US" sz="1200" dirty="0"/>
          </a:p>
        </p:txBody>
      </p:sp>
      <p:sp>
        <p:nvSpPr>
          <p:cNvPr id="6" name="Text Placeholder 5">
            <a:extLst>
              <a:ext uri="{FF2B5EF4-FFF2-40B4-BE49-F238E27FC236}">
                <a16:creationId xmlns:a16="http://schemas.microsoft.com/office/drawing/2014/main" id="{00402E83-5AEE-B820-A612-0353E379D0AB}"/>
              </a:ext>
            </a:extLst>
          </p:cNvPr>
          <p:cNvSpPr>
            <a:spLocks noGrp="1"/>
          </p:cNvSpPr>
          <p:nvPr>
            <p:ph type="body" idx="14"/>
          </p:nvPr>
        </p:nvSpPr>
        <p:spPr>
          <a:xfrm>
            <a:off x="6858000" y="2292178"/>
            <a:ext cx="4092425" cy="3195503"/>
          </a:xfrm>
        </p:spPr>
        <p:txBody>
          <a:bodyPr lIns="0" tIns="0" rIns="0" bIns="0" anchor="t"/>
          <a:lstStyle/>
          <a:p>
            <a:r>
              <a:rPr lang="en-US" sz="1200" b="1" dirty="0">
                <a:latin typeface="Archivo"/>
              </a:rPr>
              <a:t>Rule Detail: Rule #PF-MIN-MUSC20020– Incorrect Procedure</a:t>
            </a:r>
            <a:endParaRPr lang="en-US" sz="1600" dirty="0"/>
          </a:p>
          <a:p>
            <a:pPr marL="171450" indent="-171450">
              <a:buFont typeface="Arial" panose="020B0604020202020204" pitchFamily="34" charset="0"/>
              <a:buChar char="•"/>
            </a:pPr>
            <a:r>
              <a:rPr kumimoji="0" lang="en-US" sz="1200" b="0" i="0" u="none" strike="noStrike" kern="1200" cap="none" spc="0" normalizeH="0" baseline="0" noProof="0" dirty="0">
                <a:ln>
                  <a:noFill/>
                </a:ln>
                <a:solidFill>
                  <a:schemeClr val="accent2"/>
                </a:solidFill>
                <a:effectLst/>
                <a:uLnTx/>
                <a:uFillTx/>
                <a:latin typeface="Archivo" panose="020B0503020202020B04" pitchFamily="34" charset="0"/>
              </a:rPr>
              <a:t>Procedure code 20612 has been billed with a diagnosis other than M67.4*</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schemeClr val="accent2"/>
                </a:solidFill>
                <a:effectLst/>
                <a:uLnTx/>
                <a:uFillTx/>
                <a:latin typeface="Archivo" panose="020B0503020202020B04" pitchFamily="34" charset="0"/>
              </a:rPr>
              <a:t>Likelihood of CPT Error</a:t>
            </a:r>
            <a:r>
              <a:rPr kumimoji="0" lang="en-US" sz="1200" b="1" i="0" u="none" strike="noStrike" kern="1200" cap="none" spc="0" normalizeH="0" baseline="0" noProof="0" dirty="0">
                <a:ln>
                  <a:noFill/>
                </a:ln>
                <a:solidFill>
                  <a:schemeClr val="accent2"/>
                </a:solidFill>
                <a:effectLst/>
                <a:uLnTx/>
                <a:uFillTx/>
                <a:latin typeface="Archivo" panose="020B0503020202020B04" pitchFamily="34" charset="0"/>
              </a:rPr>
              <a:t>: </a:t>
            </a:r>
            <a:r>
              <a:rPr kumimoji="0" lang="en-US" sz="1200" b="0" i="0" u="none" strike="noStrike" kern="1200" cap="none" spc="0" normalizeH="0" baseline="0" noProof="0" dirty="0">
                <a:ln>
                  <a:noFill/>
                </a:ln>
                <a:solidFill>
                  <a:schemeClr val="accent2"/>
                </a:solidFill>
                <a:effectLst/>
                <a:uLnTx/>
                <a:uFillTx/>
                <a:latin typeface="Archivo" panose="020B0503020202020B04" pitchFamily="34" charset="0"/>
              </a:rPr>
              <a:t>90%​</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accent2"/>
                </a:solidFill>
                <a:effectLst/>
                <a:uLnTx/>
                <a:uFillTx/>
                <a:latin typeface="Archivo" panose="020B0503020202020B04" pitchFamily="34" charset="0"/>
              </a:rPr>
              <a:t>Narrative Advice:</a:t>
            </a:r>
            <a:r>
              <a:rPr kumimoji="0" lang="en-US" sz="1200" b="0" i="0" u="none" strike="noStrike" kern="1200" cap="none" spc="0" normalizeH="0" baseline="0" noProof="0" dirty="0">
                <a:ln>
                  <a:noFill/>
                </a:ln>
                <a:solidFill>
                  <a:schemeClr val="accent2"/>
                </a:solidFill>
                <a:effectLst/>
                <a:uLnTx/>
                <a:uFillTx/>
                <a:latin typeface="Archivo" panose="020B0503020202020B04" pitchFamily="34" charset="0"/>
              </a:rPr>
              <a:t>​</a:t>
            </a:r>
          </a:p>
          <a:p>
            <a:pPr marL="685800" marR="0" lvl="1" indent="-228600" algn="l" defTabSz="914400" rtl="0" eaLnBrk="1" fontAlgn="base"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2"/>
                </a:solidFill>
                <a:effectLst/>
                <a:uLnTx/>
                <a:uFillTx/>
                <a:latin typeface="Archivo" panose="020B0503020202020B04" pitchFamily="34" charset="0"/>
              </a:rPr>
              <a:t>eValuator data analysis indicates that CPT code 20612 was reported without an ICD-10 code for a ganglion cyst.   Review the documentation to determine the type of injection performed.  For injection of a tendon sheath or ligament, see 20550. For arthrocentesis, aspiration, and/or injection of a small joint or bursa, see 20600–20604; intermediate joint or bursa, see 20605–20606. For aspiration and injection of a bone cyst, see 20615. </a:t>
            </a:r>
          </a:p>
        </p:txBody>
      </p:sp>
      <p:sp>
        <p:nvSpPr>
          <p:cNvPr id="3" name="Footer Placeholder 2">
            <a:extLst>
              <a:ext uri="{FF2B5EF4-FFF2-40B4-BE49-F238E27FC236}">
                <a16:creationId xmlns:a16="http://schemas.microsoft.com/office/drawing/2014/main" id="{F2ACA145-7514-3AA5-D4BE-9E7C39E223DB}"/>
              </a:ext>
            </a:extLst>
          </p:cNvPr>
          <p:cNvSpPr>
            <a:spLocks noGrp="1"/>
          </p:cNvSpPr>
          <p:nvPr>
            <p:ph type="ftr" sz="quarter" idx="3"/>
          </p:nvPr>
        </p:nvSpPr>
        <p:spPr/>
        <p:txBody>
          <a:bodyPr/>
          <a:lstStyle/>
          <a:p>
            <a:pPr algn="ctr"/>
            <a:r>
              <a:rPr lang="en-US"/>
              <a:t>© </a:t>
            </a:r>
            <a:fld id="{0962151A-B0F7-F543-9C74-9E6B987703C3}" type="datetimeyyyy">
              <a:rPr lang="en-US" smtClean="0"/>
              <a:pPr algn="ctr"/>
              <a:t>2024</a:t>
            </a:fld>
            <a:r>
              <a:rPr lang="en-US"/>
              <a:t> Streamline Health, Inc. All Rights Reserved. Proprietary &amp; Confidential. </a:t>
            </a:r>
          </a:p>
        </p:txBody>
      </p:sp>
      <p:sp>
        <p:nvSpPr>
          <p:cNvPr id="7" name="TextBox 6">
            <a:extLst>
              <a:ext uri="{FF2B5EF4-FFF2-40B4-BE49-F238E27FC236}">
                <a16:creationId xmlns:a16="http://schemas.microsoft.com/office/drawing/2014/main" id="{62536DCB-203D-9606-CA60-1987418E4F06}"/>
              </a:ext>
            </a:extLst>
          </p:cNvPr>
          <p:cNvSpPr txBox="1"/>
          <p:nvPr/>
        </p:nvSpPr>
        <p:spPr>
          <a:xfrm>
            <a:off x="1545968" y="1874305"/>
            <a:ext cx="2743200" cy="289823"/>
          </a:xfrm>
          <a:prstGeom prst="rect">
            <a:avLst/>
          </a:prstGeom>
          <a:noFill/>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a:spcBef>
                <a:spcPts val="100"/>
              </a:spcBef>
            </a:pPr>
            <a:r>
              <a:rPr lang="en-US" b="1">
                <a:solidFill>
                  <a:srgbClr val="330073"/>
                </a:solidFill>
                <a:latin typeface="Archivo"/>
              </a:rPr>
              <a:t>5,000+ Total Rules</a:t>
            </a:r>
            <a:r>
              <a:rPr lang="en-US">
                <a:latin typeface="Archivo"/>
                <a:cs typeface="Arial"/>
              </a:rPr>
              <a:t>​</a:t>
            </a:r>
            <a:endParaRPr lang="en-US">
              <a:latin typeface="Archivo"/>
            </a:endParaRPr>
          </a:p>
        </p:txBody>
      </p:sp>
      <p:sp>
        <p:nvSpPr>
          <p:cNvPr id="9" name="TextBox 8">
            <a:extLst>
              <a:ext uri="{FF2B5EF4-FFF2-40B4-BE49-F238E27FC236}">
                <a16:creationId xmlns:a16="http://schemas.microsoft.com/office/drawing/2014/main" id="{71361101-DB80-7827-0CA5-DED16A48B928}"/>
              </a:ext>
            </a:extLst>
          </p:cNvPr>
          <p:cNvSpPr txBox="1"/>
          <p:nvPr/>
        </p:nvSpPr>
        <p:spPr>
          <a:xfrm>
            <a:off x="6859373" y="1874305"/>
            <a:ext cx="4143632" cy="289823"/>
          </a:xfrm>
          <a:prstGeom prst="rect">
            <a:avLst/>
          </a:prstGeom>
          <a:noFill/>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a:spcBef>
                <a:spcPts val="100"/>
              </a:spcBef>
            </a:pPr>
            <a:r>
              <a:rPr lang="en-US" b="1" dirty="0">
                <a:solidFill>
                  <a:srgbClr val="330073"/>
                </a:solidFill>
                <a:latin typeface="Archivo"/>
              </a:rPr>
              <a:t>Sample Rule</a:t>
            </a:r>
            <a:endParaRPr lang="en-US" dirty="0"/>
          </a:p>
        </p:txBody>
      </p:sp>
    </p:spTree>
    <p:extLst>
      <p:ext uri="{BB962C8B-B14F-4D97-AF65-F5344CB8AC3E}">
        <p14:creationId xmlns:p14="http://schemas.microsoft.com/office/powerpoint/2010/main" val="328383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D796FB-A21B-F259-0CBA-0CAD0A9EB164}"/>
              </a:ext>
            </a:extLst>
          </p:cNvPr>
          <p:cNvSpPr>
            <a:spLocks noGrp="1"/>
          </p:cNvSpPr>
          <p:nvPr>
            <p:ph type="ftr" sz="quarter" idx="3"/>
          </p:nvPr>
        </p:nvSpPr>
        <p:spPr>
          <a:xfrm>
            <a:off x="4364874" y="6422147"/>
            <a:ext cx="3462251" cy="130233"/>
          </a:xfrm>
        </p:spPr>
        <p:txBody>
          <a:bodyPr/>
          <a:lstStyle/>
          <a:p>
            <a:pPr marL="12700">
              <a:spcBef>
                <a:spcPts val="155"/>
              </a:spcBef>
            </a:pPr>
            <a:r>
              <a:rPr lang="en-US"/>
              <a:t>© 2022 Streamline Health, Inc. All Rights Reserved. Proprietary &amp; Confidential. </a:t>
            </a:r>
            <a:endParaRPr lang="en-US" spc="30"/>
          </a:p>
        </p:txBody>
      </p:sp>
      <p:sp>
        <p:nvSpPr>
          <p:cNvPr id="3" name="Text Placeholder 2">
            <a:extLst>
              <a:ext uri="{FF2B5EF4-FFF2-40B4-BE49-F238E27FC236}">
                <a16:creationId xmlns:a16="http://schemas.microsoft.com/office/drawing/2014/main" id="{323EECB7-6F09-B496-93C4-5744D874A449}"/>
              </a:ext>
            </a:extLst>
          </p:cNvPr>
          <p:cNvSpPr>
            <a:spLocks noGrp="1"/>
          </p:cNvSpPr>
          <p:nvPr>
            <p:ph type="body" idx="12"/>
          </p:nvPr>
        </p:nvSpPr>
        <p:spPr/>
        <p:txBody>
          <a:bodyPr/>
          <a:lstStyle/>
          <a:p>
            <a:r>
              <a:rPr lang="en-US" dirty="0">
                <a:latin typeface="Archivo Medium"/>
              </a:rPr>
              <a:t>The Auditor and Coder Workflows</a:t>
            </a:r>
            <a:endParaRPr lang="en-US" dirty="0"/>
          </a:p>
        </p:txBody>
      </p:sp>
    </p:spTree>
    <p:extLst>
      <p:ext uri="{BB962C8B-B14F-4D97-AF65-F5344CB8AC3E}">
        <p14:creationId xmlns:p14="http://schemas.microsoft.com/office/powerpoint/2010/main" val="58003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81892-7F10-2194-2594-B425C7503EC8}"/>
              </a:ext>
            </a:extLst>
          </p:cNvPr>
          <p:cNvSpPr>
            <a:spLocks noGrp="1"/>
          </p:cNvSpPr>
          <p:nvPr>
            <p:ph type="body" idx="1"/>
          </p:nvPr>
        </p:nvSpPr>
        <p:spPr/>
        <p:txBody>
          <a:bodyPr/>
          <a:lstStyle/>
          <a:p>
            <a:pPr marL="0" indent="0">
              <a:buNone/>
            </a:pPr>
            <a:r>
              <a:rPr lang="en-US" dirty="0">
                <a:latin typeface="Archivo" panose="020B0503020202020B04" pitchFamily="34" charset="77"/>
              </a:rPr>
              <a:t>In the following slides we'll discuss​: </a:t>
            </a:r>
          </a:p>
          <a:p>
            <a:pPr lvl="1"/>
            <a:r>
              <a:rPr lang="en-US" dirty="0">
                <a:latin typeface="Archivo" panose="020B0503020202020B04" pitchFamily="34" charset="77"/>
              </a:rPr>
              <a:t>Auditor releasing an encounter to Billing (No Change)​</a:t>
            </a:r>
          </a:p>
          <a:p>
            <a:pPr lvl="1"/>
            <a:r>
              <a:rPr lang="en-US" dirty="0">
                <a:latin typeface="Archivo" panose="020B0503020202020B04" pitchFamily="34" charset="77"/>
              </a:rPr>
              <a:t>Auditor making recommendations to the Coder (Complete)​</a:t>
            </a:r>
          </a:p>
          <a:p>
            <a:pPr lvl="1"/>
            <a:r>
              <a:rPr lang="en-US" dirty="0">
                <a:latin typeface="Archivo" panose="020B0503020202020B04" pitchFamily="34" charset="77"/>
              </a:rPr>
              <a:t>Coder Accepting Recommendations​</a:t>
            </a:r>
          </a:p>
          <a:p>
            <a:pPr lvl="1"/>
            <a:r>
              <a:rPr lang="en-US" dirty="0">
                <a:latin typeface="Archivo" panose="020B0503020202020B04" pitchFamily="34" charset="77"/>
              </a:rPr>
              <a:t>Coder Disagreeing with Recommendations</a:t>
            </a:r>
          </a:p>
          <a:p>
            <a:endParaRPr lang="en-US" dirty="0">
              <a:latin typeface="Archivo" panose="020B0503020202020B04" pitchFamily="34" charset="77"/>
            </a:endParaRPr>
          </a:p>
        </p:txBody>
      </p:sp>
      <p:sp>
        <p:nvSpPr>
          <p:cNvPr id="3" name="Text Placeholder 2">
            <a:extLst>
              <a:ext uri="{FF2B5EF4-FFF2-40B4-BE49-F238E27FC236}">
                <a16:creationId xmlns:a16="http://schemas.microsoft.com/office/drawing/2014/main" id="{31F61E56-C645-DF2D-8744-FF25BD601A1F}"/>
              </a:ext>
            </a:extLst>
          </p:cNvPr>
          <p:cNvSpPr>
            <a:spLocks noGrp="1"/>
          </p:cNvSpPr>
          <p:nvPr>
            <p:ph type="body" sz="quarter" idx="11"/>
          </p:nvPr>
        </p:nvSpPr>
        <p:spPr/>
        <p:txBody>
          <a:bodyPr/>
          <a:lstStyle/>
          <a:p>
            <a:r>
              <a:rPr lang="en-US" dirty="0"/>
              <a:t>Training Overview </a:t>
            </a:r>
          </a:p>
          <a:p>
            <a:r>
              <a:rPr lang="en-US" dirty="0"/>
              <a:t>eValuator™ Overview​</a:t>
            </a:r>
          </a:p>
          <a:p>
            <a:r>
              <a:rPr lang="en-US" dirty="0"/>
              <a:t>Requires Further Review</a:t>
            </a:r>
          </a:p>
          <a:p>
            <a:r>
              <a:rPr lang="en-US" dirty="0"/>
              <a:t>eValuator™ Rules​</a:t>
            </a:r>
          </a:p>
          <a:p>
            <a:r>
              <a:rPr lang="en-US" b="1" dirty="0">
                <a:solidFill>
                  <a:schemeClr val="accent1"/>
                </a:solidFill>
              </a:rPr>
              <a:t>Automated Pre-bill Analysis Workflow</a:t>
            </a:r>
            <a:r>
              <a:rPr lang="en-US" dirty="0"/>
              <a:t>​</a:t>
            </a:r>
          </a:p>
          <a:p>
            <a:r>
              <a:rPr lang="en-US" dirty="0"/>
              <a:t>eValuator Trivia</a:t>
            </a:r>
          </a:p>
          <a:p>
            <a:r>
              <a:rPr lang="en-US" dirty="0"/>
              <a:t>Test Cases in UAT​</a:t>
            </a:r>
          </a:p>
          <a:p>
            <a:r>
              <a:rPr lang="en-US" dirty="0"/>
              <a:t>Q&amp;A</a:t>
            </a:r>
          </a:p>
          <a:p>
            <a:endParaRPr lang="en-US" dirty="0"/>
          </a:p>
        </p:txBody>
      </p:sp>
      <p:sp>
        <p:nvSpPr>
          <p:cNvPr id="4" name="Text Placeholder 3">
            <a:extLst>
              <a:ext uri="{FF2B5EF4-FFF2-40B4-BE49-F238E27FC236}">
                <a16:creationId xmlns:a16="http://schemas.microsoft.com/office/drawing/2014/main" id="{F10FCBF1-EC5F-DDDF-0ABE-3B2EB0725B34}"/>
              </a:ext>
            </a:extLst>
          </p:cNvPr>
          <p:cNvSpPr>
            <a:spLocks noGrp="1"/>
          </p:cNvSpPr>
          <p:nvPr>
            <p:ph type="body" idx="12"/>
          </p:nvPr>
        </p:nvSpPr>
        <p:spPr/>
        <p:txBody>
          <a:bodyPr/>
          <a:lstStyle/>
          <a:p>
            <a:r>
              <a:rPr lang="en-US" dirty="0"/>
              <a:t>Workflow Overview</a:t>
            </a:r>
          </a:p>
        </p:txBody>
      </p:sp>
      <p:sp>
        <p:nvSpPr>
          <p:cNvPr id="5" name="Text Placeholder 4">
            <a:extLst>
              <a:ext uri="{FF2B5EF4-FFF2-40B4-BE49-F238E27FC236}">
                <a16:creationId xmlns:a16="http://schemas.microsoft.com/office/drawing/2014/main" id="{66A18B19-3512-22CA-F8AA-30D6DB4CBF2F}"/>
              </a:ext>
            </a:extLst>
          </p:cNvPr>
          <p:cNvSpPr>
            <a:spLocks noGrp="1"/>
          </p:cNvSpPr>
          <p:nvPr>
            <p:ph type="body" idx="13"/>
          </p:nvPr>
        </p:nvSpPr>
        <p:spPr/>
        <p:txBody>
          <a:bodyPr/>
          <a:lstStyle/>
          <a:p>
            <a:endParaRPr lang="en-US"/>
          </a:p>
        </p:txBody>
      </p:sp>
      <p:sp>
        <p:nvSpPr>
          <p:cNvPr id="6" name="Footer Placeholder 5">
            <a:extLst>
              <a:ext uri="{FF2B5EF4-FFF2-40B4-BE49-F238E27FC236}">
                <a16:creationId xmlns:a16="http://schemas.microsoft.com/office/drawing/2014/main" id="{C82D42E3-9A49-B263-D46C-ADBF6FDE88B9}"/>
              </a:ext>
            </a:extLst>
          </p:cNvPr>
          <p:cNvSpPr>
            <a:spLocks noGrp="1"/>
          </p:cNvSpPr>
          <p:nvPr>
            <p:ph type="ftr" sz="quarter" idx="3"/>
          </p:nvPr>
        </p:nvSpPr>
        <p:spPr/>
        <p:txBody>
          <a:bodyPr/>
          <a:lstStyle/>
          <a:p>
            <a:pPr algn="ctr"/>
            <a:r>
              <a:rPr lang="en-US"/>
              <a:t>© </a:t>
            </a:r>
            <a:fld id="{0962151A-B0F7-F543-9C74-9E6B987703C3}" type="datetimeyyyy">
              <a:rPr lang="en-US" smtClean="0"/>
              <a:pPr algn="ctr"/>
              <a:t>2024</a:t>
            </a:fld>
            <a:r>
              <a:rPr lang="en-US"/>
              <a:t> Streamline Health, Inc. All Rights Reserved. Proprietary &amp; Confidential. </a:t>
            </a:r>
          </a:p>
        </p:txBody>
      </p:sp>
    </p:spTree>
    <p:extLst>
      <p:ext uri="{BB962C8B-B14F-4D97-AF65-F5344CB8AC3E}">
        <p14:creationId xmlns:p14="http://schemas.microsoft.com/office/powerpoint/2010/main" val="354746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81892-7F10-2194-2594-B425C7503EC8}"/>
              </a:ext>
            </a:extLst>
          </p:cNvPr>
          <p:cNvSpPr>
            <a:spLocks noGrp="1"/>
          </p:cNvSpPr>
          <p:nvPr>
            <p:ph type="body" idx="1"/>
          </p:nvPr>
        </p:nvSpPr>
        <p:spPr/>
        <p:txBody>
          <a:bodyPr/>
          <a:lstStyle/>
          <a:p>
            <a:r>
              <a:rPr lang="en-US" dirty="0">
                <a:latin typeface="Archivo" panose="020B0503020202020B04" pitchFamily="34" charset="77"/>
              </a:rPr>
              <a:t>Test Environment:​</a:t>
            </a:r>
          </a:p>
          <a:p>
            <a:pPr lvl="1"/>
            <a:r>
              <a:rPr lang="en-US" dirty="0">
                <a:latin typeface="Archivo" panose="020B0503020202020B04" pitchFamily="34" charset="77"/>
              </a:rPr>
              <a:t>This is where you go to practice and play with test data</a:t>
            </a:r>
          </a:p>
          <a:p>
            <a:pPr lvl="1"/>
            <a:r>
              <a:rPr lang="en-US" dirty="0">
                <a:hlinkClick r:id="rId3"/>
              </a:rPr>
              <a:t>https://uat-evaluator.streamlinehealth.net/</a:t>
            </a:r>
            <a:endParaRPr lang="en-US" u="sng" dirty="0">
              <a:latin typeface="Archivo" panose="020B0503020202020B04" pitchFamily="34" charset="77"/>
            </a:endParaRPr>
          </a:p>
          <a:p>
            <a:r>
              <a:rPr lang="en-US" dirty="0">
                <a:latin typeface="Archivo" panose="020B0503020202020B04" pitchFamily="34" charset="77"/>
              </a:rPr>
              <a:t>Prod Environment:​</a:t>
            </a:r>
          </a:p>
          <a:p>
            <a:pPr lvl="1"/>
            <a:r>
              <a:rPr lang="en-US" dirty="0">
                <a:latin typeface="Archivo" panose="020B0503020202020B04" pitchFamily="34" charset="77"/>
              </a:rPr>
              <a:t>This is where you will primarily work from once we Go-Live</a:t>
            </a:r>
          </a:p>
          <a:p>
            <a:pPr lvl="1"/>
            <a:r>
              <a:rPr lang="en-US" dirty="0">
                <a:hlinkClick r:id="rId4"/>
              </a:rPr>
              <a:t>https://evaluator.streamlinehealth.net/</a:t>
            </a:r>
            <a:endParaRPr lang="en-US" dirty="0">
              <a:latin typeface="Archivo" panose="020B0503020202020B04" pitchFamily="34" charset="77"/>
            </a:endParaRPr>
          </a:p>
        </p:txBody>
      </p:sp>
      <p:sp>
        <p:nvSpPr>
          <p:cNvPr id="3" name="Text Placeholder 2">
            <a:extLst>
              <a:ext uri="{FF2B5EF4-FFF2-40B4-BE49-F238E27FC236}">
                <a16:creationId xmlns:a16="http://schemas.microsoft.com/office/drawing/2014/main" id="{31F61E56-C645-DF2D-8744-FF25BD601A1F}"/>
              </a:ext>
            </a:extLst>
          </p:cNvPr>
          <p:cNvSpPr>
            <a:spLocks noGrp="1"/>
          </p:cNvSpPr>
          <p:nvPr>
            <p:ph type="body" sz="quarter" idx="11"/>
          </p:nvPr>
        </p:nvSpPr>
        <p:spPr/>
        <p:txBody>
          <a:bodyPr/>
          <a:lstStyle/>
          <a:p>
            <a:r>
              <a:rPr lang="en-US" dirty="0"/>
              <a:t>Training Overview </a:t>
            </a:r>
          </a:p>
          <a:p>
            <a:r>
              <a:rPr lang="en-US" dirty="0"/>
              <a:t>eValuator™ Overview​</a:t>
            </a:r>
          </a:p>
          <a:p>
            <a:r>
              <a:rPr lang="en-US" dirty="0"/>
              <a:t>Requires Further Review</a:t>
            </a:r>
          </a:p>
          <a:p>
            <a:r>
              <a:rPr lang="en-US" dirty="0"/>
              <a:t>eValuator™ Rules​</a:t>
            </a:r>
          </a:p>
          <a:p>
            <a:r>
              <a:rPr lang="en-US" b="1" dirty="0">
                <a:solidFill>
                  <a:schemeClr val="accent1"/>
                </a:solidFill>
              </a:rPr>
              <a:t>Automated Pre-bill Analysis Workflow</a:t>
            </a:r>
            <a:r>
              <a:rPr lang="en-US" dirty="0"/>
              <a:t>​</a:t>
            </a:r>
          </a:p>
          <a:p>
            <a:r>
              <a:rPr lang="en-US" dirty="0"/>
              <a:t>eValuator Trivia</a:t>
            </a:r>
          </a:p>
          <a:p>
            <a:r>
              <a:rPr lang="en-US" dirty="0"/>
              <a:t>Test Cases in UAT​</a:t>
            </a:r>
          </a:p>
          <a:p>
            <a:r>
              <a:rPr lang="en-US" dirty="0"/>
              <a:t>Q&amp;A</a:t>
            </a:r>
          </a:p>
          <a:p>
            <a:endParaRPr lang="en-US" dirty="0"/>
          </a:p>
        </p:txBody>
      </p:sp>
      <p:sp>
        <p:nvSpPr>
          <p:cNvPr id="4" name="Text Placeholder 3">
            <a:extLst>
              <a:ext uri="{FF2B5EF4-FFF2-40B4-BE49-F238E27FC236}">
                <a16:creationId xmlns:a16="http://schemas.microsoft.com/office/drawing/2014/main" id="{F10FCBF1-EC5F-DDDF-0ABE-3B2EB0725B34}"/>
              </a:ext>
            </a:extLst>
          </p:cNvPr>
          <p:cNvSpPr>
            <a:spLocks noGrp="1"/>
          </p:cNvSpPr>
          <p:nvPr>
            <p:ph type="body" idx="12"/>
          </p:nvPr>
        </p:nvSpPr>
        <p:spPr/>
        <p:txBody>
          <a:bodyPr/>
          <a:lstStyle/>
          <a:p>
            <a:r>
              <a:rPr lang="en-US" dirty="0"/>
              <a:t>Workflow Overview</a:t>
            </a:r>
          </a:p>
        </p:txBody>
      </p:sp>
      <p:sp>
        <p:nvSpPr>
          <p:cNvPr id="5" name="Text Placeholder 4">
            <a:extLst>
              <a:ext uri="{FF2B5EF4-FFF2-40B4-BE49-F238E27FC236}">
                <a16:creationId xmlns:a16="http://schemas.microsoft.com/office/drawing/2014/main" id="{66A18B19-3512-22CA-F8AA-30D6DB4CBF2F}"/>
              </a:ext>
            </a:extLst>
          </p:cNvPr>
          <p:cNvSpPr>
            <a:spLocks noGrp="1"/>
          </p:cNvSpPr>
          <p:nvPr>
            <p:ph type="body" idx="13"/>
          </p:nvPr>
        </p:nvSpPr>
        <p:spPr/>
        <p:txBody>
          <a:bodyPr/>
          <a:lstStyle/>
          <a:p>
            <a:r>
              <a:rPr lang="en-US" dirty="0"/>
              <a:t>Logging In</a:t>
            </a:r>
          </a:p>
        </p:txBody>
      </p:sp>
      <p:sp>
        <p:nvSpPr>
          <p:cNvPr id="6" name="Footer Placeholder 5">
            <a:extLst>
              <a:ext uri="{FF2B5EF4-FFF2-40B4-BE49-F238E27FC236}">
                <a16:creationId xmlns:a16="http://schemas.microsoft.com/office/drawing/2014/main" id="{C82D42E3-9A49-B263-D46C-ADBF6FDE88B9}"/>
              </a:ext>
            </a:extLst>
          </p:cNvPr>
          <p:cNvSpPr>
            <a:spLocks noGrp="1"/>
          </p:cNvSpPr>
          <p:nvPr>
            <p:ph type="ftr" sz="quarter" idx="3"/>
          </p:nvPr>
        </p:nvSpPr>
        <p:spPr/>
        <p:txBody>
          <a:bodyPr/>
          <a:lstStyle/>
          <a:p>
            <a:pPr algn="ctr"/>
            <a:r>
              <a:rPr lang="en-US"/>
              <a:t>© </a:t>
            </a:r>
            <a:fld id="{0962151A-B0F7-F543-9C74-9E6B987703C3}" type="datetimeyyyy">
              <a:rPr lang="en-US" smtClean="0"/>
              <a:pPr algn="ctr"/>
              <a:t>2024</a:t>
            </a:fld>
            <a:r>
              <a:rPr lang="en-US"/>
              <a:t> Streamline Health, Inc. All Rights Reserved. Proprietary &amp; Confidential. </a:t>
            </a:r>
          </a:p>
        </p:txBody>
      </p:sp>
    </p:spTree>
    <p:extLst>
      <p:ext uri="{BB962C8B-B14F-4D97-AF65-F5344CB8AC3E}">
        <p14:creationId xmlns:p14="http://schemas.microsoft.com/office/powerpoint/2010/main" val="1831507733"/>
      </p:ext>
    </p:extLst>
  </p:cSld>
  <p:clrMapOvr>
    <a:masterClrMapping/>
  </p:clrMapOvr>
</p:sld>
</file>

<file path=ppt/theme/theme1.xml><?xml version="1.0" encoding="utf-8"?>
<a:theme xmlns:a="http://schemas.openxmlformats.org/drawingml/2006/main" name="STRM">
  <a:themeElements>
    <a:clrScheme name="STRM">
      <a:dk1>
        <a:srgbClr val="440099"/>
      </a:dk1>
      <a:lt1>
        <a:srgbClr val="FFFFFF"/>
      </a:lt1>
      <a:dk2>
        <a:srgbClr val="243746"/>
      </a:dk2>
      <a:lt2>
        <a:srgbClr val="FFFFFF"/>
      </a:lt2>
      <a:accent1>
        <a:srgbClr val="00B5E1"/>
      </a:accent1>
      <a:accent2>
        <a:srgbClr val="440099"/>
      </a:accent2>
      <a:accent3>
        <a:srgbClr val="F27176"/>
      </a:accent3>
      <a:accent4>
        <a:srgbClr val="FFB500"/>
      </a:accent4>
      <a:accent5>
        <a:srgbClr val="9078B7"/>
      </a:accent5>
      <a:accent6>
        <a:srgbClr val="00C389"/>
      </a:accent6>
      <a:hlink>
        <a:srgbClr val="00B5E1"/>
      </a:hlink>
      <a:folHlink>
        <a:srgbClr val="323F4F"/>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12700" rIns="0" bIns="0" rtlCol="0">
        <a:spAutoFit/>
      </a:bodyPr>
      <a:lstStyle>
        <a:defPPr marL="12700" algn="l">
          <a:lnSpc>
            <a:spcPct val="100000"/>
          </a:lnSpc>
          <a:spcBef>
            <a:spcPts val="100"/>
          </a:spcBef>
          <a:defRPr sz="1000" b="1" spc="-5" dirty="0" smtClean="0">
            <a:solidFill>
              <a:srgbClr val="FFFFFF"/>
            </a:solidFill>
            <a:latin typeface="Segoe UI"/>
            <a:cs typeface="Segoe UI"/>
          </a:defRPr>
        </a:defPPr>
      </a:lstStyle>
    </a:txDef>
  </a:objectDefaults>
  <a:extraClrSchemeLst/>
  <a:extLst>
    <a:ext uri="{05A4C25C-085E-4340-85A3-A5531E510DB2}">
      <thm15:themeFamily xmlns:thm15="http://schemas.microsoft.com/office/thememl/2012/main" name="STRM_GeneralDeck_Template_11-2022" id="{F4FA3FD0-7BB6-E343-91B9-0335997BC0A6}" vid="{292F00BA-FF76-694C-A01E-CBAF6D6B67FF}"/>
    </a:ext>
  </a:extLst>
</a:theme>
</file>

<file path=ppt/theme/theme2.xml><?xml version="1.0" encoding="utf-8"?>
<a:theme xmlns:a="http://schemas.openxmlformats.org/drawingml/2006/main" name="STRM">
  <a:themeElements>
    <a:clrScheme name="STRM">
      <a:dk1>
        <a:srgbClr val="440099"/>
      </a:dk1>
      <a:lt1>
        <a:srgbClr val="FFFFFF"/>
      </a:lt1>
      <a:dk2>
        <a:srgbClr val="243746"/>
      </a:dk2>
      <a:lt2>
        <a:srgbClr val="FFFFFF"/>
      </a:lt2>
      <a:accent1>
        <a:srgbClr val="00B5E1"/>
      </a:accent1>
      <a:accent2>
        <a:srgbClr val="440099"/>
      </a:accent2>
      <a:accent3>
        <a:srgbClr val="F27176"/>
      </a:accent3>
      <a:accent4>
        <a:srgbClr val="FFB500"/>
      </a:accent4>
      <a:accent5>
        <a:srgbClr val="9078B7"/>
      </a:accent5>
      <a:accent6>
        <a:srgbClr val="00C389"/>
      </a:accent6>
      <a:hlink>
        <a:srgbClr val="00B5E1"/>
      </a:hlink>
      <a:folHlink>
        <a:srgbClr val="323F4F"/>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12700" rIns="0" bIns="0" rtlCol="0">
        <a:spAutoFit/>
      </a:bodyPr>
      <a:lstStyle>
        <a:defPPr marL="12700" algn="l">
          <a:lnSpc>
            <a:spcPct val="100000"/>
          </a:lnSpc>
          <a:spcBef>
            <a:spcPts val="100"/>
          </a:spcBef>
          <a:defRPr sz="1000" b="1" spc="-5" dirty="0" smtClean="0">
            <a:solidFill>
              <a:srgbClr val="FFFFFF"/>
            </a:solidFill>
            <a:latin typeface="Segoe UI"/>
            <a:cs typeface="Segoe UI"/>
          </a:defRPr>
        </a:defPPr>
      </a:lstStyle>
    </a:txDef>
  </a:objectDefaults>
  <a:extraClrSchemeLst/>
  <a:extLst>
    <a:ext uri="{05A4C25C-085E-4340-85A3-A5531E510DB2}">
      <thm15:themeFamily xmlns:thm15="http://schemas.microsoft.com/office/thememl/2012/main" name="STRM_GeneralDeck_Template_11-2022" id="{F4FA3FD0-7BB6-E343-91B9-0335997BC0A6}" vid="{292F00BA-FF76-694C-A01E-CBAF6D6B67FF}"/>
    </a:ext>
  </a:extLst>
</a:theme>
</file>

<file path=ppt/theme/theme3.xml><?xml version="1.0" encoding="utf-8"?>
<a:theme xmlns:a="http://schemas.openxmlformats.org/drawingml/2006/main" name="1_STRM">
  <a:themeElements>
    <a:clrScheme name="STRM">
      <a:dk1>
        <a:srgbClr val="440099"/>
      </a:dk1>
      <a:lt1>
        <a:srgbClr val="FFFFFF"/>
      </a:lt1>
      <a:dk2>
        <a:srgbClr val="243746"/>
      </a:dk2>
      <a:lt2>
        <a:srgbClr val="FFFFFF"/>
      </a:lt2>
      <a:accent1>
        <a:srgbClr val="00B5E1"/>
      </a:accent1>
      <a:accent2>
        <a:srgbClr val="440099"/>
      </a:accent2>
      <a:accent3>
        <a:srgbClr val="F27176"/>
      </a:accent3>
      <a:accent4>
        <a:srgbClr val="FFB500"/>
      </a:accent4>
      <a:accent5>
        <a:srgbClr val="9078B7"/>
      </a:accent5>
      <a:accent6>
        <a:srgbClr val="00C389"/>
      </a:accent6>
      <a:hlink>
        <a:srgbClr val="00B5E1"/>
      </a:hlink>
      <a:folHlink>
        <a:srgbClr val="323F4F"/>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12700" rIns="0" bIns="0" rtlCol="0">
        <a:spAutoFit/>
      </a:bodyPr>
      <a:lstStyle>
        <a:defPPr marL="12700" algn="l">
          <a:lnSpc>
            <a:spcPct val="100000"/>
          </a:lnSpc>
          <a:spcBef>
            <a:spcPts val="100"/>
          </a:spcBef>
          <a:defRPr sz="1000" b="1" spc="-5" dirty="0" smtClean="0">
            <a:solidFill>
              <a:srgbClr val="FFFFFF"/>
            </a:solidFill>
            <a:latin typeface="Segoe UI"/>
            <a:cs typeface="Segoe UI"/>
          </a:defRPr>
        </a:defPPr>
      </a:lstStyle>
    </a:txDef>
  </a:objectDefaults>
  <a:extraClrSchemeLst/>
  <a:extLst>
    <a:ext uri="{05A4C25C-085E-4340-85A3-A5531E510DB2}">
      <thm15:themeFamily xmlns:thm15="http://schemas.microsoft.com/office/thememl/2012/main" name="2022 STRM_General-Deck-Template" id="{FBF85198-6A02-490D-8DC1-2ACA45682F83}" vid="{BB11C134-10C8-4BFE-BC9F-A7FE186918E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E2D70F541E164A9F196906C2177C4F" ma:contentTypeVersion="21" ma:contentTypeDescription="Create a new document." ma:contentTypeScope="" ma:versionID="a2c8bba3ba836f678639fa6e0f4a2346">
  <xsd:schema xmlns:xsd="http://www.w3.org/2001/XMLSchema" xmlns:xs="http://www.w3.org/2001/XMLSchema" xmlns:p="http://schemas.microsoft.com/office/2006/metadata/properties" xmlns:ns1="http://schemas.microsoft.com/sharepoint/v3" xmlns:ns2="cc6bdef4-a15f-4629-a583-03e357f73a04" xmlns:ns3="da77cc01-1ab3-4ef3-8188-2be3cc92d131" targetNamespace="http://schemas.microsoft.com/office/2006/metadata/properties" ma:root="true" ma:fieldsID="57407d16b3c6dac93f1b3749222349a9" ns1:_="" ns2:_="" ns3:_="">
    <xsd:import namespace="http://schemas.microsoft.com/sharepoint/v3"/>
    <xsd:import namespace="cc6bdef4-a15f-4629-a583-03e357f73a04"/>
    <xsd:import namespace="da77cc01-1ab3-4ef3-8188-2be3cc92d1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Interest_x003f_" minOccurs="0"/>
                <xsd:element ref="ns2:MediaLengthInSeconds" minOccurs="0"/>
                <xsd:element ref="ns1:_ip_UnifiedCompliancePolicyProperties" minOccurs="0"/>
                <xsd:element ref="ns1:_ip_UnifiedCompliancePolicyUIAction" minOccurs="0"/>
                <xsd:element ref="ns2:MediaServiceLocation" minOccurs="0"/>
                <xsd:element ref="ns2:lcf76f155ced4ddcb4097134ff3c332f" minOccurs="0"/>
                <xsd:element ref="ns3:TaxCatchAll" minOccurs="0"/>
                <xsd:element ref="ns2:Commen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6bdef4-a15f-4629-a583-03e357f73a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Interest_x003f_" ma:index="19" nillable="true" ma:displayName="Interest?" ma:format="Dropdown" ma:internalName="Interest_x003f_" ma:percentage="FALSE">
      <xsd:simpleType>
        <xsd:restriction base="dms:Number"/>
      </xsd:simpleType>
    </xsd:element>
    <xsd:element name="MediaLengthInSeconds" ma:index="20"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e6810a99-b14d-4f3f-91f6-ed3d64216fe6" ma:termSetId="09814cd3-568e-fe90-9814-8d621ff8fb84" ma:anchorId="fba54fb3-c3e1-fe81-a776-ca4b69148c4d" ma:open="true" ma:isKeyword="false">
      <xsd:complexType>
        <xsd:sequence>
          <xsd:element ref="pc:Terms" minOccurs="0" maxOccurs="1"/>
        </xsd:sequence>
      </xsd:complexType>
    </xsd:element>
    <xsd:element name="Comment" ma:index="27" nillable="true" ma:displayName="Comment" ma:format="Dropdown" ma:internalName="Comment">
      <xsd:simpleType>
        <xsd:restriction base="dms:Note">
          <xsd:maxLength value="255"/>
        </xsd:restrictio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77cc01-1ab3-4ef3-8188-2be3cc92d1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d25f338-d07a-4e88-8be2-43d57c324802}" ma:internalName="TaxCatchAll" ma:showField="CatchAllData" ma:web="da77cc01-1ab3-4ef3-8188-2be3cc92d1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c6bdef4-a15f-4629-a583-03e357f73a04">
      <Terms xmlns="http://schemas.microsoft.com/office/infopath/2007/PartnerControls"/>
    </lcf76f155ced4ddcb4097134ff3c332f>
    <TaxCatchAll xmlns="da77cc01-1ab3-4ef3-8188-2be3cc92d131" xsi:nil="true"/>
    <_ip_UnifiedCompliancePolicyProperties xmlns="http://schemas.microsoft.com/sharepoint/v3" xsi:nil="true"/>
    <Interest_x003f_ xmlns="cc6bdef4-a15f-4629-a583-03e357f73a04" xsi:nil="true"/>
    <SharedWithUsers xmlns="da77cc01-1ab3-4ef3-8188-2be3cc92d131">
      <UserInfo>
        <DisplayName>Rosenow, Jodi</DisplayName>
        <AccountId>173</AccountId>
        <AccountType/>
      </UserInfo>
      <UserInfo>
        <DisplayName>Russo, Kelsey</DisplayName>
        <AccountId>33</AccountId>
        <AccountType/>
      </UserInfo>
      <UserInfo>
        <DisplayName>Laing, Melissa</DisplayName>
        <AccountId>136</AccountId>
        <AccountType/>
      </UserInfo>
      <UserInfo>
        <DisplayName>Brodnik, Andrew</DisplayName>
        <AccountId>36</AccountId>
        <AccountType/>
      </UserInfo>
    </SharedWithUsers>
    <Comment xmlns="cc6bdef4-a15f-4629-a583-03e357f73a04" xsi:nil="true"/>
  </documentManagement>
</p:properties>
</file>

<file path=customXml/itemProps1.xml><?xml version="1.0" encoding="utf-8"?>
<ds:datastoreItem xmlns:ds="http://schemas.openxmlformats.org/officeDocument/2006/customXml" ds:itemID="{4FAA8E14-628D-4342-B81C-DB18F2762955}">
  <ds:schemaRefs>
    <ds:schemaRef ds:uri="http://schemas.microsoft.com/sharepoint/v3/contenttype/forms"/>
  </ds:schemaRefs>
</ds:datastoreItem>
</file>

<file path=customXml/itemProps2.xml><?xml version="1.0" encoding="utf-8"?>
<ds:datastoreItem xmlns:ds="http://schemas.openxmlformats.org/officeDocument/2006/customXml" ds:itemID="{5A4800CD-F4BC-454E-8D68-C81584989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6bdef4-a15f-4629-a583-03e357f73a04"/>
    <ds:schemaRef ds:uri="da77cc01-1ab3-4ef3-8188-2be3cc92d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0486EF-90A5-427F-8D4F-A06C86E29CA0}">
  <ds:schemaRefs>
    <ds:schemaRef ds:uri="cc6bdef4-a15f-4629-a583-03e357f73a04"/>
    <ds:schemaRef ds:uri="http://purl.org/dc/elements/1.1/"/>
    <ds:schemaRef ds:uri="http://purl.org/dc/dcmitype/"/>
    <ds:schemaRef ds:uri="http://schemas.microsoft.com/office/2006/documentManagement/types"/>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da77cc01-1ab3-4ef3-8188-2be3cc92d13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15988</TotalTime>
  <Words>5093</Words>
  <Application>Microsoft Office PowerPoint</Application>
  <PresentationFormat>Widescreen</PresentationFormat>
  <Paragraphs>430</Paragraphs>
  <Slides>35</Slides>
  <Notes>30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Archivo</vt:lpstr>
      <vt:lpstr>Archivo Medium</vt:lpstr>
      <vt:lpstr>Archivo SemiBold</vt:lpstr>
      <vt:lpstr>Arial</vt:lpstr>
      <vt:lpstr>Calibri</vt:lpstr>
      <vt:lpstr>Segoe UI</vt:lpstr>
      <vt:lpstr>Times New Roman</vt:lpstr>
      <vt:lpstr>STRM</vt:lpstr>
      <vt:lpstr>STRM</vt:lpstr>
      <vt:lpstr>1_STRM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Garvin</dc:creator>
  <cp:lastModifiedBy>Nevin Hopkins</cp:lastModifiedBy>
  <cp:revision>2079</cp:revision>
  <dcterms:created xsi:type="dcterms:W3CDTF">2021-08-19T13:55:37Z</dcterms:created>
  <dcterms:modified xsi:type="dcterms:W3CDTF">2024-03-28T15:30:34Z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0x010100EFE2D70F541E164A9F196906C2177C4F</vt:lpwstr>
  </property>
  <property fmtid="{D5CDD505-2E9C-101B-9397-08002B2CF9AE}" pid="3" name="MediaServiceImageTags">
    <vt:lpwstr/>
  </property>
  <property fmtid="{D5CDD505-2E9C-101B-9397-08002B2CF9AE}" pid="4" name="MSIP_Label_e5182ac4-e785-48f9-bfaa-b2af001dfe01_Enabled">
    <vt:lpwstr>true</vt:lpwstr>
  </property>
  <property fmtid="{D5CDD505-2E9C-101B-9397-08002B2CF9AE}" pid="5" name="MSIP_Label_e5182ac4-e785-48f9-bfaa-b2af001dfe01_SetDate">
    <vt:lpwstr>2023-08-08T14:53:05Z</vt:lpwstr>
  </property>
  <property fmtid="{D5CDD505-2E9C-101B-9397-08002B2CF9AE}" pid="6" name="MSIP_Label_e5182ac4-e785-48f9-bfaa-b2af001dfe01_Method">
    <vt:lpwstr>Standard</vt:lpwstr>
  </property>
  <property fmtid="{D5CDD505-2E9C-101B-9397-08002B2CF9AE}" pid="7" name="MSIP_Label_e5182ac4-e785-48f9-bfaa-b2af001dfe01_Name">
    <vt:lpwstr>defa4170-0d19-0005-0004-bc88714345d2</vt:lpwstr>
  </property>
  <property fmtid="{D5CDD505-2E9C-101B-9397-08002B2CF9AE}" pid="8" name="MSIP_Label_e5182ac4-e785-48f9-bfaa-b2af001dfe01_SiteId">
    <vt:lpwstr>c2552070-be1e-4ec0-9a47-e3ddf0abdc2f</vt:lpwstr>
  </property>
  <property fmtid="{D5CDD505-2E9C-101B-9397-08002B2CF9AE}" pid="9" name="MSIP_Label_e5182ac4-e785-48f9-bfaa-b2af001dfe01_ActionId">
    <vt:lpwstr>2a346be6-f142-4b4f-b248-f59319da969a</vt:lpwstr>
  </property>
  <property fmtid="{D5CDD505-2E9C-101B-9397-08002B2CF9AE}" pid="10" name="MSIP_Label_e5182ac4-e785-48f9-bfaa-b2af001dfe01_ContentBits">
    <vt:lpwstr>0</vt:lpwstr>
  </property>
</Properties>
</file>